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4" r:id="rId3"/>
    <p:sldId id="266" r:id="rId4"/>
    <p:sldId id="263" r:id="rId5"/>
    <p:sldId id="260" r:id="rId6"/>
    <p:sldId id="261" r:id="rId7"/>
    <p:sldId id="272" r:id="rId8"/>
    <p:sldId id="267" r:id="rId9"/>
    <p:sldId id="262" r:id="rId10"/>
    <p:sldId id="265" r:id="rId11"/>
    <p:sldId id="269" r:id="rId12"/>
    <p:sldId id="271" r:id="rId13"/>
    <p:sldId id="274" r:id="rId14"/>
    <p:sldId id="268" r:id="rId15"/>
    <p:sldId id="258" r:id="rId16"/>
    <p:sldId id="270" r:id="rId17"/>
    <p:sldId id="259" r:id="rId18"/>
    <p:sldId id="257" r:id="rId1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88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FBEC01-6EB4-4DCA-BE2F-6471A53361F2}" type="datetimeFigureOut">
              <a:rPr lang="pt-BR" smtClean="0"/>
              <a:t>25/02/2018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B56DAE-AAA7-4045-9BAA-816B6BFC10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020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INDEPENDENTE DE RECESSÃO O NÚMERO DE ASSOCIADOS VEM CAINDO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56DAE-AAA7-4045-9BAA-816B6BFC10CD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1194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E901-5E9E-485F-A27C-276FD005666C}" type="datetimeFigureOut">
              <a:rPr lang="pt-BR" smtClean="0"/>
              <a:t>25/02/2018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20F4D-4324-41B9-AF72-54FF791E75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6346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E901-5E9E-485F-A27C-276FD005666C}" type="datetimeFigureOut">
              <a:rPr lang="pt-BR" smtClean="0"/>
              <a:t>25/02/2018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20F4D-4324-41B9-AF72-54FF791E75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1436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E901-5E9E-485F-A27C-276FD005666C}" type="datetimeFigureOut">
              <a:rPr lang="pt-BR" smtClean="0"/>
              <a:t>25/02/2018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20F4D-4324-41B9-AF72-54FF791E75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004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E901-5E9E-485F-A27C-276FD005666C}" type="datetimeFigureOut">
              <a:rPr lang="pt-BR" smtClean="0"/>
              <a:t>25/02/2018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20F4D-4324-41B9-AF72-54FF791E75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3843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E901-5E9E-485F-A27C-276FD005666C}" type="datetimeFigureOut">
              <a:rPr lang="pt-BR" smtClean="0"/>
              <a:t>25/02/2018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20F4D-4324-41B9-AF72-54FF791E75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4882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E901-5E9E-485F-A27C-276FD005666C}" type="datetimeFigureOut">
              <a:rPr lang="pt-BR" smtClean="0"/>
              <a:t>25/02/2018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20F4D-4324-41B9-AF72-54FF791E75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8842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E901-5E9E-485F-A27C-276FD005666C}" type="datetimeFigureOut">
              <a:rPr lang="pt-BR" smtClean="0"/>
              <a:t>25/02/2018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20F4D-4324-41B9-AF72-54FF791E75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5024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E901-5E9E-485F-A27C-276FD005666C}" type="datetimeFigureOut">
              <a:rPr lang="pt-BR" smtClean="0"/>
              <a:t>25/02/2018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20F4D-4324-41B9-AF72-54FF791E75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2771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E901-5E9E-485F-A27C-276FD005666C}" type="datetimeFigureOut">
              <a:rPr lang="pt-BR" smtClean="0"/>
              <a:t>25/02/2018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20F4D-4324-41B9-AF72-54FF791E75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5259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E901-5E9E-485F-A27C-276FD005666C}" type="datetimeFigureOut">
              <a:rPr lang="pt-BR" smtClean="0"/>
              <a:t>25/02/2018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20F4D-4324-41B9-AF72-54FF791E75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0696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E901-5E9E-485F-A27C-276FD005666C}" type="datetimeFigureOut">
              <a:rPr lang="pt-BR" smtClean="0"/>
              <a:t>25/02/2018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20F4D-4324-41B9-AF72-54FF791E75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0002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0000"/>
            <a:lum/>
          </a:blip>
          <a:srcRect/>
          <a:stretch>
            <a:fillRect l="20000" t="13000" r="24000" b="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0E901-5E9E-485F-A27C-276FD005666C}" type="datetimeFigureOut">
              <a:rPr lang="pt-BR" smtClean="0"/>
              <a:t>25/02/2018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20F4D-4324-41B9-AF72-54FF791E75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7186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8.lionsclubs.org/reports/gn1569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1520" y="2420888"/>
            <a:ext cx="85689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rgbClr val="002060"/>
                </a:solidFill>
              </a:rPr>
              <a:t>Aumento de associados no Lions e fundação de novos Clubes:</a:t>
            </a:r>
          </a:p>
          <a:p>
            <a:r>
              <a:rPr lang="pt-BR" sz="3600" b="1" dirty="0" smtClean="0">
                <a:solidFill>
                  <a:srgbClr val="002060"/>
                </a:solidFill>
              </a:rPr>
              <a:t>                 </a:t>
            </a:r>
            <a:r>
              <a:rPr lang="pt-BR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estratégias </a:t>
            </a:r>
            <a:r>
              <a:rPr lang="pt-BR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medidas práticas</a:t>
            </a:r>
          </a:p>
        </p:txBody>
      </p:sp>
      <p:sp>
        <p:nvSpPr>
          <p:cNvPr id="5" name="Retângulo 4"/>
          <p:cNvSpPr/>
          <p:nvPr/>
        </p:nvSpPr>
        <p:spPr>
          <a:xfrm>
            <a:off x="827584" y="620688"/>
            <a:ext cx="76135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58º Ciclo de Estudos </a:t>
            </a:r>
            <a:r>
              <a:rPr lang="pt-BR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Leonísticos</a:t>
            </a:r>
            <a:endParaRPr lang="pt-BR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605941" y="4941168"/>
            <a:ext cx="4284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 Carlos Eduardo </a:t>
            </a:r>
            <a:r>
              <a:rPr lang="pt-BR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Schaefer</a:t>
            </a:r>
            <a:endParaRPr lang="pt-BR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587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 imagem pode conter: 7 pessoas, pessoas sorrindo, pessoas sentadas e área inter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8712968" cy="557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563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0"/>
            <a:ext cx="7234370" cy="542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323528" y="5590981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diretora da FMP/Fase, Maria Isabel de Sá </a:t>
            </a:r>
            <a:r>
              <a:rPr lang="pt-BR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Earp</a:t>
            </a:r>
            <a:r>
              <a:rPr lang="pt-BR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Resende Chaves, recebendo o Prêmio Lions, na categoria Empresa Cidadã.</a:t>
            </a:r>
          </a:p>
        </p:txBody>
      </p:sp>
    </p:spTree>
    <p:extLst>
      <p:ext uri="{BB962C8B-B14F-4D97-AF65-F5344CB8AC3E}">
        <p14:creationId xmlns:p14="http://schemas.microsoft.com/office/powerpoint/2010/main" val="803452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enhum texto alternativo automático disponível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864096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333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JOVENS</a:t>
            </a:r>
            <a:endParaRPr lang="pt-BR" dirty="0"/>
          </a:p>
        </p:txBody>
      </p:sp>
      <p:pic>
        <p:nvPicPr>
          <p:cNvPr id="3075" name="Picture 3" descr="C:\Users\win7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828092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015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692696"/>
            <a:ext cx="9144000" cy="707886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7030A0"/>
                </a:solidFill>
              </a:rPr>
              <a:t>Como líderes, hoje somos encarregados de manter nossos distritos fortes e vitais. Mas também temos uma oportunidade de garantir que eles estejam posicionados para o sucesso amanhã. Uma das formas principais para atingir ambos é envolver os jovens no Lions. Homens e mulheres jovens estão ansiosos para servir suas comunidades e eles oferecem benefícios substanciais para o Lions. </a:t>
            </a:r>
            <a:br>
              <a:rPr lang="pt-BR" dirty="0">
                <a:solidFill>
                  <a:srgbClr val="7030A0"/>
                </a:solidFill>
              </a:rPr>
            </a:br>
            <a:r>
              <a:rPr lang="pt-BR" b="1" dirty="0" smtClean="0">
                <a:solidFill>
                  <a:srgbClr val="7030A0"/>
                </a:solidFill>
              </a:rPr>
              <a:t>Aumentam </a:t>
            </a:r>
            <a:r>
              <a:rPr lang="pt-BR" b="1" dirty="0">
                <a:solidFill>
                  <a:srgbClr val="7030A0"/>
                </a:solidFill>
              </a:rPr>
              <a:t>nosso serviço – </a:t>
            </a:r>
            <a:r>
              <a:rPr lang="pt-BR" dirty="0">
                <a:solidFill>
                  <a:srgbClr val="7030A0"/>
                </a:solidFill>
              </a:rPr>
              <a:t>Podemos ajudar ainda mais ao convidar os jovens para servirem como voluntários e líderes de serviço para projetos de clube. </a:t>
            </a:r>
            <a:br>
              <a:rPr lang="pt-BR" dirty="0">
                <a:solidFill>
                  <a:srgbClr val="7030A0"/>
                </a:solidFill>
              </a:rPr>
            </a:br>
            <a:r>
              <a:rPr lang="pt-BR" b="1" dirty="0" smtClean="0">
                <a:solidFill>
                  <a:srgbClr val="7030A0"/>
                </a:solidFill>
              </a:rPr>
              <a:t>Constroem </a:t>
            </a:r>
            <a:r>
              <a:rPr lang="pt-BR" b="1" dirty="0">
                <a:solidFill>
                  <a:srgbClr val="7030A0"/>
                </a:solidFill>
              </a:rPr>
              <a:t>nosso futuro – </a:t>
            </a:r>
            <a:r>
              <a:rPr lang="pt-BR" dirty="0">
                <a:solidFill>
                  <a:srgbClr val="7030A0"/>
                </a:solidFill>
              </a:rPr>
              <a:t>Temos a oportunidade de orientar a próxima grande geração de voluntários e desenvolver a próxima grande geração de Leões.</a:t>
            </a:r>
            <a:br>
              <a:rPr lang="pt-BR" dirty="0">
                <a:solidFill>
                  <a:srgbClr val="7030A0"/>
                </a:solidFill>
              </a:rPr>
            </a:br>
            <a:r>
              <a:rPr lang="pt-BR" b="1" dirty="0" smtClean="0">
                <a:solidFill>
                  <a:srgbClr val="7030A0"/>
                </a:solidFill>
              </a:rPr>
              <a:t>Aumentam </a:t>
            </a:r>
            <a:r>
              <a:rPr lang="pt-BR" b="1" dirty="0">
                <a:solidFill>
                  <a:srgbClr val="7030A0"/>
                </a:solidFill>
              </a:rPr>
              <a:t>nossa visibilidade – </a:t>
            </a:r>
            <a:r>
              <a:rPr lang="pt-BR" dirty="0">
                <a:solidFill>
                  <a:srgbClr val="7030A0"/>
                </a:solidFill>
              </a:rPr>
              <a:t>Podemos elevar a visibilidade do Lions ao fazermos parcerias com escolas ou grupos de jovens locais, e isso nos proporciona uma grande história para contar às nossas comunidades. </a:t>
            </a:r>
            <a:br>
              <a:rPr lang="pt-BR" dirty="0">
                <a:solidFill>
                  <a:srgbClr val="7030A0"/>
                </a:solidFill>
              </a:rPr>
            </a:br>
            <a:r>
              <a:rPr lang="pt-BR" dirty="0" smtClean="0">
                <a:solidFill>
                  <a:srgbClr val="7030A0"/>
                </a:solidFill>
              </a:rPr>
              <a:t>Quando </a:t>
            </a:r>
            <a:r>
              <a:rPr lang="pt-BR" dirty="0">
                <a:solidFill>
                  <a:srgbClr val="7030A0"/>
                </a:solidFill>
              </a:rPr>
              <a:t>convidamos os jovens para servir conosco, todos se beneficiam. Os jovens recebem o apoio que eles precisam para ajudar a colocar sua paixão pelo serviço em ação, e os Leões dão um passo adiante para aumentar seu impacto hoje e amanhã. </a:t>
            </a:r>
            <a:br>
              <a:rPr lang="pt-BR" dirty="0">
                <a:solidFill>
                  <a:srgbClr val="7030A0"/>
                </a:solidFill>
              </a:rPr>
            </a:br>
            <a:r>
              <a:rPr lang="pt-BR" dirty="0" smtClean="0">
                <a:solidFill>
                  <a:srgbClr val="7030A0"/>
                </a:solidFill>
              </a:rPr>
              <a:t>Veja</a:t>
            </a:r>
            <a:r>
              <a:rPr lang="pt-BR" dirty="0">
                <a:solidFill>
                  <a:srgbClr val="7030A0"/>
                </a:solidFill>
              </a:rPr>
              <a:t>, </a:t>
            </a:r>
            <a:r>
              <a:rPr lang="pt-BR" sz="2800" dirty="0">
                <a:solidFill>
                  <a:srgbClr val="FF0000"/>
                </a:solidFill>
              </a:rPr>
              <a:t>eu acredito que a liderança não é definida pela idade. Ela é definida pela ação. Envolver a juventude no serviço é mais do que uma oportunidade. É uma responsabilidade que temos como Leões</a:t>
            </a:r>
            <a:r>
              <a:rPr lang="pt-BR" dirty="0">
                <a:solidFill>
                  <a:srgbClr val="7030A0"/>
                </a:solidFill>
              </a:rPr>
              <a:t>. Incentive seus clubes a terem jovens engajados para que possamos amplificar a Força do Nós. </a:t>
            </a:r>
            <a:br>
              <a:rPr lang="pt-BR" dirty="0">
                <a:solidFill>
                  <a:srgbClr val="7030A0"/>
                </a:solidFill>
              </a:rPr>
            </a:br>
            <a:r>
              <a:rPr lang="pt-BR" dirty="0" smtClean="0">
                <a:solidFill>
                  <a:srgbClr val="7030A0"/>
                </a:solidFill>
              </a:rPr>
              <a:t>Atenciosamente</a:t>
            </a:r>
            <a:r>
              <a:rPr lang="pt-BR" dirty="0">
                <a:solidFill>
                  <a:srgbClr val="7030A0"/>
                </a:solidFill>
              </a:rPr>
              <a:t>,</a:t>
            </a:r>
            <a:br>
              <a:rPr lang="pt-BR" dirty="0">
                <a:solidFill>
                  <a:srgbClr val="7030A0"/>
                </a:solidFill>
              </a:rPr>
            </a:br>
            <a:r>
              <a:rPr lang="pt-BR" dirty="0" smtClean="0">
                <a:solidFill>
                  <a:srgbClr val="7030A0"/>
                </a:solidFill>
              </a:rPr>
              <a:t>Dr</a:t>
            </a:r>
            <a:r>
              <a:rPr lang="pt-BR" dirty="0">
                <a:solidFill>
                  <a:srgbClr val="7030A0"/>
                </a:solidFill>
              </a:rPr>
              <a:t>. </a:t>
            </a:r>
            <a:r>
              <a:rPr lang="pt-BR" dirty="0" err="1">
                <a:solidFill>
                  <a:srgbClr val="7030A0"/>
                </a:solidFill>
              </a:rPr>
              <a:t>Naresh</a:t>
            </a:r>
            <a:r>
              <a:rPr lang="pt-BR" dirty="0">
                <a:solidFill>
                  <a:srgbClr val="7030A0"/>
                </a:solidFill>
              </a:rPr>
              <a:t> </a:t>
            </a:r>
            <a:r>
              <a:rPr lang="pt-BR" dirty="0" err="1">
                <a:solidFill>
                  <a:srgbClr val="7030A0"/>
                </a:solidFill>
              </a:rPr>
              <a:t>Aggarwal</a:t>
            </a:r>
            <a:r>
              <a:rPr lang="pt-BR" dirty="0">
                <a:solidFill>
                  <a:srgbClr val="7030A0"/>
                </a:solidFill>
              </a:rPr>
              <a:t/>
            </a:r>
            <a:br>
              <a:rPr lang="pt-BR" dirty="0">
                <a:solidFill>
                  <a:srgbClr val="7030A0"/>
                </a:solidFill>
              </a:rPr>
            </a:br>
            <a:r>
              <a:rPr lang="pt-BR" dirty="0" smtClean="0">
                <a:solidFill>
                  <a:srgbClr val="7030A0"/>
                </a:solidFill>
              </a:rPr>
              <a:t>O </a:t>
            </a:r>
            <a:r>
              <a:rPr lang="pt-BR" dirty="0">
                <a:solidFill>
                  <a:srgbClr val="7030A0"/>
                </a:solidFill>
              </a:rPr>
              <a:t>seu Presidente Internacional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2627784" y="159023"/>
            <a:ext cx="3431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solidFill>
                  <a:srgbClr val="7030A0"/>
                </a:solidFill>
              </a:rPr>
              <a:t>Mensagem do Presidente</a:t>
            </a:r>
            <a:endParaRPr lang="pt-BR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821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495"/>
            <a:ext cx="7056784" cy="5788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75556" y="5661248"/>
            <a:ext cx="81729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 de Lions para o desenvolvimento positivo da Juventude</a:t>
            </a:r>
            <a:endParaRPr lang="pt-BR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46638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8356" y="1412776"/>
            <a:ext cx="8507288" cy="4525963"/>
          </a:xfrm>
        </p:spPr>
        <p:txBody>
          <a:bodyPr/>
          <a:lstStyle/>
          <a:p>
            <a:r>
              <a:rPr lang="pt-BR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Marketing;</a:t>
            </a:r>
          </a:p>
          <a:p>
            <a:r>
              <a:rPr lang="pt-BR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Inclusão do Lions como Membro Técnico Consultivo na Área Social junto </a:t>
            </a:r>
            <a:r>
              <a:rPr lang="pt-BR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aos Órgãos </a:t>
            </a:r>
            <a:r>
              <a:rPr lang="pt-BR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Governamentais;</a:t>
            </a:r>
          </a:p>
          <a:p>
            <a:r>
              <a:rPr lang="pt-BR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 atividades de serviço como meio atrativo para novos Leões;</a:t>
            </a:r>
          </a:p>
          <a:p>
            <a:r>
              <a:rPr lang="pt-BR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Incentivo aos jovens para o Movimento </a:t>
            </a:r>
            <a:r>
              <a:rPr lang="pt-BR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Leonístico</a:t>
            </a:r>
            <a:r>
              <a:rPr lang="pt-BR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pt-BR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043608" y="404664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O N C L U S Ã O</a:t>
            </a:r>
            <a:endParaRPr lang="pt-BR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0121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151085"/>
            <a:ext cx="8656637" cy="651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391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8640"/>
            <a:ext cx="7218189" cy="6213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854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728178"/>
              </p:ext>
            </p:extLst>
          </p:nvPr>
        </p:nvGraphicFramePr>
        <p:xfrm>
          <a:off x="467544" y="692702"/>
          <a:ext cx="8352928" cy="5256578"/>
        </p:xfrm>
        <a:graphic>
          <a:graphicData uri="http://schemas.openxmlformats.org/drawingml/2006/table">
            <a:tbl>
              <a:tblPr/>
              <a:tblGrid>
                <a:gridCol w="1188484"/>
                <a:gridCol w="1370589"/>
                <a:gridCol w="1372986"/>
                <a:gridCol w="1186086"/>
                <a:gridCol w="1150145"/>
                <a:gridCol w="1042319"/>
                <a:gridCol w="1042319"/>
              </a:tblGrid>
              <a:tr h="610574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pt-BR" sz="3400" b="1" i="0" u="none" strike="noStrike" dirty="0">
                          <a:solidFill>
                            <a:srgbClr val="7030A0"/>
                          </a:solidFill>
                          <a:effectLst/>
                          <a:latin typeface="Calibri"/>
                        </a:rPr>
                        <a:t>10 anos </a:t>
                      </a:r>
                      <a:r>
                        <a:rPr lang="pt-BR" sz="34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</a:rPr>
                        <a:t>LC1</a:t>
                      </a:r>
                      <a:endParaRPr lang="pt-BR" sz="3400" b="1" i="0" u="none" strike="noStrike" dirty="0">
                        <a:solidFill>
                          <a:srgbClr val="7030A0"/>
                        </a:solidFill>
                        <a:effectLst/>
                        <a:latin typeface="Calibri"/>
                      </a:endParaRPr>
                    </a:p>
                  </a:txBody>
                  <a:tcPr marL="6757" marR="6757" marT="67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1391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215967"/>
                          </a:solidFill>
                          <a:effectLst/>
                          <a:latin typeface="Calibri"/>
                        </a:rPr>
                        <a:t>Ano Leonistico</a:t>
                      </a:r>
                    </a:p>
                  </a:txBody>
                  <a:tcPr marL="6757" marR="6757" marT="6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990099"/>
                          </a:solidFill>
                          <a:effectLst/>
                          <a:latin typeface="Calibri"/>
                        </a:rPr>
                        <a:t>Total Members</a:t>
                      </a:r>
                    </a:p>
                  </a:txBody>
                  <a:tcPr marL="6757" marR="6757" marT="6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7030A0"/>
                          </a:solidFill>
                          <a:effectLst/>
                          <a:latin typeface="Calibri"/>
                        </a:rPr>
                        <a:t>Total Clubs</a:t>
                      </a:r>
                    </a:p>
                  </a:txBody>
                  <a:tcPr marL="6757" marR="6757" marT="6757" marB="0" anchor="ctr">
                    <a:lnL w="254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27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990099"/>
                          </a:solidFill>
                          <a:effectLst/>
                          <a:latin typeface="Calibri"/>
                        </a:rPr>
                        <a:t>Fam. Unit HH's</a:t>
                      </a:r>
                    </a:p>
                  </a:txBody>
                  <a:tcPr marL="6757" marR="6757" marT="6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990099"/>
                          </a:solidFill>
                          <a:effectLst/>
                          <a:latin typeface="Calibri"/>
                        </a:rPr>
                        <a:t>Fam. Unit 1/2 Dues</a:t>
                      </a:r>
                    </a:p>
                  </a:txBody>
                  <a:tcPr marL="6757" marR="6757" marT="6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990099"/>
                          </a:solidFill>
                          <a:effectLst/>
                          <a:latin typeface="Calibri"/>
                        </a:rPr>
                        <a:t>Club Ttl. Females</a:t>
                      </a:r>
                    </a:p>
                  </a:txBody>
                  <a:tcPr marL="6757" marR="6757" marT="6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990099"/>
                          </a:solidFill>
                          <a:effectLst/>
                          <a:latin typeface="Calibri"/>
                        </a:rPr>
                        <a:t>Club Ttl. District Male</a:t>
                      </a:r>
                    </a:p>
                  </a:txBody>
                  <a:tcPr marL="6757" marR="6757" marT="6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993366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6757" marR="6757" marT="6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1189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990099"/>
                          </a:solidFill>
                          <a:effectLst/>
                          <a:latin typeface="Calibri"/>
                        </a:rPr>
                        <a:t>Chefe de Família</a:t>
                      </a:r>
                    </a:p>
                  </a:txBody>
                  <a:tcPr marL="6757" marR="6757" marT="6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990099"/>
                          </a:solidFill>
                          <a:effectLst/>
                          <a:latin typeface="Calibri"/>
                        </a:rPr>
                        <a:t>Família</a:t>
                      </a:r>
                    </a:p>
                  </a:txBody>
                  <a:tcPr marL="6757" marR="6757" marT="6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990099"/>
                          </a:solidFill>
                          <a:effectLst/>
                          <a:latin typeface="Calibri"/>
                        </a:rPr>
                        <a:t>Feminino</a:t>
                      </a:r>
                    </a:p>
                  </a:txBody>
                  <a:tcPr marL="6757" marR="6757" marT="6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990099"/>
                          </a:solidFill>
                          <a:effectLst/>
                          <a:latin typeface="Calibri"/>
                        </a:rPr>
                        <a:t>Masculino</a:t>
                      </a:r>
                    </a:p>
                  </a:txBody>
                  <a:tcPr marL="6757" marR="6757" marT="6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1391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215967"/>
                          </a:solidFill>
                          <a:effectLst/>
                          <a:latin typeface="Calibri"/>
                        </a:rPr>
                        <a:t>2007/2008</a:t>
                      </a:r>
                    </a:p>
                  </a:txBody>
                  <a:tcPr marL="6757" marR="6757" marT="6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990099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6757" marR="6757" marT="6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990099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6757" marR="6757" marT="6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990099"/>
                          </a:solidFill>
                          <a:effectLst/>
                          <a:latin typeface="Calibri"/>
                        </a:rPr>
                        <a:t>573</a:t>
                      </a:r>
                    </a:p>
                  </a:txBody>
                  <a:tcPr marL="6757" marR="6757" marT="6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990099"/>
                          </a:solidFill>
                          <a:effectLst/>
                          <a:latin typeface="Calibri"/>
                        </a:rPr>
                        <a:t>790</a:t>
                      </a:r>
                    </a:p>
                  </a:txBody>
                  <a:tcPr marL="6757" marR="6757" marT="6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1,363</a:t>
                      </a:r>
                    </a:p>
                  </a:txBody>
                  <a:tcPr marL="6757" marR="6757" marT="6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7030A0"/>
                          </a:solidFill>
                          <a:effectLst/>
                          <a:latin typeface="Calibri"/>
                        </a:rPr>
                        <a:t>63</a:t>
                      </a:r>
                    </a:p>
                  </a:txBody>
                  <a:tcPr marL="6757" marR="6757" marT="6757" marB="0" anchor="ctr">
                    <a:lnL w="254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91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215967"/>
                          </a:solidFill>
                          <a:effectLst/>
                          <a:latin typeface="Calibri"/>
                        </a:rPr>
                        <a:t>2008/2009</a:t>
                      </a:r>
                    </a:p>
                  </a:txBody>
                  <a:tcPr marL="6757" marR="6757" marT="6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990099"/>
                          </a:solidFill>
                          <a:effectLst/>
                          <a:latin typeface="Calibri"/>
                        </a:rPr>
                        <a:t>140</a:t>
                      </a:r>
                    </a:p>
                  </a:txBody>
                  <a:tcPr marL="6757" marR="6757" marT="6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990099"/>
                          </a:solidFill>
                          <a:effectLst/>
                          <a:latin typeface="Calibri"/>
                        </a:rPr>
                        <a:t>147</a:t>
                      </a:r>
                    </a:p>
                  </a:txBody>
                  <a:tcPr marL="6757" marR="6757" marT="6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990099"/>
                          </a:solidFill>
                          <a:effectLst/>
                          <a:latin typeface="Calibri"/>
                        </a:rPr>
                        <a:t>570</a:t>
                      </a:r>
                    </a:p>
                  </a:txBody>
                  <a:tcPr marL="6757" marR="6757" marT="6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990099"/>
                          </a:solidFill>
                          <a:effectLst/>
                          <a:latin typeface="Calibri"/>
                        </a:rPr>
                        <a:t>743</a:t>
                      </a:r>
                    </a:p>
                  </a:txBody>
                  <a:tcPr marL="6757" marR="6757" marT="6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1,313</a:t>
                      </a:r>
                    </a:p>
                  </a:txBody>
                  <a:tcPr marL="6757" marR="6757" marT="6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7030A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6757" marR="6757" marT="6757" marB="0" anchor="ctr">
                    <a:lnL w="254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91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215967"/>
                          </a:solidFill>
                          <a:effectLst/>
                          <a:latin typeface="Calibri"/>
                        </a:rPr>
                        <a:t>2009/2010</a:t>
                      </a:r>
                    </a:p>
                  </a:txBody>
                  <a:tcPr marL="6757" marR="6757" marT="6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990099"/>
                          </a:solidFill>
                          <a:effectLst/>
                          <a:latin typeface="Calibri"/>
                        </a:rPr>
                        <a:t>157</a:t>
                      </a:r>
                    </a:p>
                  </a:txBody>
                  <a:tcPr marL="6757" marR="6757" marT="6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990099"/>
                          </a:solidFill>
                          <a:effectLst/>
                          <a:latin typeface="Calibri"/>
                        </a:rPr>
                        <a:t>155</a:t>
                      </a:r>
                    </a:p>
                  </a:txBody>
                  <a:tcPr marL="6757" marR="6757" marT="6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990099"/>
                          </a:solidFill>
                          <a:effectLst/>
                          <a:latin typeface="Calibri"/>
                        </a:rPr>
                        <a:t>597</a:t>
                      </a:r>
                    </a:p>
                  </a:txBody>
                  <a:tcPr marL="6757" marR="6757" marT="6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990099"/>
                          </a:solidFill>
                          <a:effectLst/>
                          <a:latin typeface="Calibri"/>
                        </a:rPr>
                        <a:t>728</a:t>
                      </a:r>
                    </a:p>
                  </a:txBody>
                  <a:tcPr marL="6757" marR="6757" marT="6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1,325</a:t>
                      </a:r>
                    </a:p>
                  </a:txBody>
                  <a:tcPr marL="6757" marR="6757" marT="6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7030A0"/>
                          </a:solidFill>
                          <a:effectLst/>
                          <a:latin typeface="Calibri"/>
                        </a:rPr>
                        <a:t>64</a:t>
                      </a:r>
                    </a:p>
                  </a:txBody>
                  <a:tcPr marL="6757" marR="6757" marT="6757" marB="0" anchor="ctr">
                    <a:lnL w="254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91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215967"/>
                          </a:solidFill>
                          <a:effectLst/>
                          <a:latin typeface="Calibri"/>
                        </a:rPr>
                        <a:t>2010/2011</a:t>
                      </a:r>
                    </a:p>
                  </a:txBody>
                  <a:tcPr marL="6757" marR="6757" marT="6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990099"/>
                          </a:solidFill>
                          <a:effectLst/>
                          <a:latin typeface="Calibri"/>
                        </a:rPr>
                        <a:t>154</a:t>
                      </a:r>
                    </a:p>
                  </a:txBody>
                  <a:tcPr marL="6757" marR="6757" marT="6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990099"/>
                          </a:solidFill>
                          <a:effectLst/>
                          <a:latin typeface="Calibri"/>
                        </a:rPr>
                        <a:t>167</a:t>
                      </a:r>
                    </a:p>
                  </a:txBody>
                  <a:tcPr marL="6757" marR="6757" marT="6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990099"/>
                          </a:solidFill>
                          <a:effectLst/>
                          <a:latin typeface="Calibri"/>
                        </a:rPr>
                        <a:t>634</a:t>
                      </a:r>
                    </a:p>
                  </a:txBody>
                  <a:tcPr marL="6757" marR="6757" marT="6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990099"/>
                          </a:solidFill>
                          <a:effectLst/>
                          <a:latin typeface="Calibri"/>
                        </a:rPr>
                        <a:t>670</a:t>
                      </a:r>
                    </a:p>
                  </a:txBody>
                  <a:tcPr marL="6757" marR="6757" marT="6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1,304</a:t>
                      </a:r>
                    </a:p>
                  </a:txBody>
                  <a:tcPr marL="6757" marR="6757" marT="6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7030A0"/>
                          </a:solidFill>
                          <a:effectLst/>
                          <a:latin typeface="Calibri"/>
                        </a:rPr>
                        <a:t>63</a:t>
                      </a:r>
                    </a:p>
                  </a:txBody>
                  <a:tcPr marL="6757" marR="6757" marT="6757" marB="0" anchor="ctr">
                    <a:lnL w="254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91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215967"/>
                          </a:solidFill>
                          <a:effectLst/>
                          <a:latin typeface="Calibri"/>
                        </a:rPr>
                        <a:t>2011/2012</a:t>
                      </a:r>
                    </a:p>
                  </a:txBody>
                  <a:tcPr marL="6757" marR="6757" marT="6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990099"/>
                          </a:solidFill>
                          <a:effectLst/>
                          <a:latin typeface="Calibri"/>
                        </a:rPr>
                        <a:t>145</a:t>
                      </a:r>
                    </a:p>
                  </a:txBody>
                  <a:tcPr marL="6757" marR="6757" marT="6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990099"/>
                          </a:solidFill>
                          <a:effectLst/>
                          <a:latin typeface="Calibri"/>
                        </a:rPr>
                        <a:t>157</a:t>
                      </a:r>
                    </a:p>
                  </a:txBody>
                  <a:tcPr marL="6757" marR="6757" marT="6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990099"/>
                          </a:solidFill>
                          <a:effectLst/>
                          <a:latin typeface="Calibri"/>
                        </a:rPr>
                        <a:t>654</a:t>
                      </a:r>
                    </a:p>
                  </a:txBody>
                  <a:tcPr marL="6757" marR="6757" marT="6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990099"/>
                          </a:solidFill>
                          <a:effectLst/>
                          <a:latin typeface="Calibri"/>
                        </a:rPr>
                        <a:t>658</a:t>
                      </a:r>
                    </a:p>
                  </a:txBody>
                  <a:tcPr marL="6757" marR="6757" marT="6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1,312</a:t>
                      </a:r>
                    </a:p>
                  </a:txBody>
                  <a:tcPr marL="6757" marR="6757" marT="6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7030A0"/>
                          </a:solidFill>
                          <a:effectLst/>
                          <a:latin typeface="Calibri"/>
                        </a:rPr>
                        <a:t>64</a:t>
                      </a:r>
                    </a:p>
                  </a:txBody>
                  <a:tcPr marL="6757" marR="6757" marT="6757" marB="0" anchor="ctr">
                    <a:lnL w="254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91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215967"/>
                          </a:solidFill>
                          <a:effectLst/>
                          <a:latin typeface="Calibri"/>
                        </a:rPr>
                        <a:t>2012/2013</a:t>
                      </a:r>
                    </a:p>
                  </a:txBody>
                  <a:tcPr marL="6757" marR="6757" marT="6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990099"/>
                          </a:solidFill>
                          <a:effectLst/>
                          <a:latin typeface="Calibri"/>
                        </a:rPr>
                        <a:t>173</a:t>
                      </a:r>
                    </a:p>
                  </a:txBody>
                  <a:tcPr marL="6757" marR="6757" marT="6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990099"/>
                          </a:solidFill>
                          <a:effectLst/>
                          <a:latin typeface="Calibri"/>
                        </a:rPr>
                        <a:t>200</a:t>
                      </a:r>
                    </a:p>
                  </a:txBody>
                  <a:tcPr marL="6757" marR="6757" marT="6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990099"/>
                          </a:solidFill>
                          <a:effectLst/>
                          <a:latin typeface="Calibri"/>
                        </a:rPr>
                        <a:t>668</a:t>
                      </a:r>
                    </a:p>
                  </a:txBody>
                  <a:tcPr marL="6757" marR="6757" marT="6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990099"/>
                          </a:solidFill>
                          <a:effectLst/>
                          <a:latin typeface="Calibri"/>
                        </a:rPr>
                        <a:t>620</a:t>
                      </a:r>
                    </a:p>
                  </a:txBody>
                  <a:tcPr marL="6757" marR="6757" marT="6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1,288</a:t>
                      </a:r>
                    </a:p>
                  </a:txBody>
                  <a:tcPr marL="6757" marR="6757" marT="6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7030A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6757" marR="6757" marT="6757" marB="0" anchor="ctr">
                    <a:lnL w="254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91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215967"/>
                          </a:solidFill>
                          <a:effectLst/>
                          <a:latin typeface="Calibri"/>
                        </a:rPr>
                        <a:t>2013/2014</a:t>
                      </a:r>
                    </a:p>
                  </a:txBody>
                  <a:tcPr marL="6757" marR="6757" marT="6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990099"/>
                          </a:solidFill>
                          <a:effectLst/>
                          <a:latin typeface="Calibri"/>
                        </a:rPr>
                        <a:t>180</a:t>
                      </a:r>
                    </a:p>
                  </a:txBody>
                  <a:tcPr marL="6757" marR="6757" marT="6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990099"/>
                          </a:solidFill>
                          <a:effectLst/>
                          <a:latin typeface="Calibri"/>
                        </a:rPr>
                        <a:t>219</a:t>
                      </a:r>
                    </a:p>
                  </a:txBody>
                  <a:tcPr marL="6757" marR="6757" marT="6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990099"/>
                          </a:solidFill>
                          <a:effectLst/>
                          <a:latin typeface="Calibri"/>
                        </a:rPr>
                        <a:t>654</a:t>
                      </a:r>
                    </a:p>
                  </a:txBody>
                  <a:tcPr marL="6757" marR="6757" marT="6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990099"/>
                          </a:solidFill>
                          <a:effectLst/>
                          <a:latin typeface="Calibri"/>
                        </a:rPr>
                        <a:t>580</a:t>
                      </a:r>
                    </a:p>
                  </a:txBody>
                  <a:tcPr marL="6757" marR="6757" marT="6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1,234</a:t>
                      </a:r>
                    </a:p>
                  </a:txBody>
                  <a:tcPr marL="6757" marR="6757" marT="6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7030A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6757" marR="6757" marT="6757" marB="0" anchor="ctr">
                    <a:lnL w="254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91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215967"/>
                          </a:solidFill>
                          <a:effectLst/>
                          <a:latin typeface="Calibri"/>
                        </a:rPr>
                        <a:t>2014/2015</a:t>
                      </a:r>
                    </a:p>
                  </a:txBody>
                  <a:tcPr marL="6757" marR="6757" marT="6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990099"/>
                          </a:solidFill>
                          <a:effectLst/>
                          <a:latin typeface="Calibri"/>
                        </a:rPr>
                        <a:t>198</a:t>
                      </a:r>
                    </a:p>
                  </a:txBody>
                  <a:tcPr marL="6757" marR="6757" marT="6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990099"/>
                          </a:solidFill>
                          <a:effectLst/>
                          <a:latin typeface="Calibri"/>
                        </a:rPr>
                        <a:t>244</a:t>
                      </a:r>
                    </a:p>
                  </a:txBody>
                  <a:tcPr marL="6757" marR="6757" marT="6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990099"/>
                          </a:solidFill>
                          <a:effectLst/>
                          <a:latin typeface="Calibri"/>
                        </a:rPr>
                        <a:t>689</a:t>
                      </a:r>
                    </a:p>
                  </a:txBody>
                  <a:tcPr marL="6757" marR="6757" marT="6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990099"/>
                          </a:solidFill>
                          <a:effectLst/>
                          <a:latin typeface="Calibri"/>
                        </a:rPr>
                        <a:t>562</a:t>
                      </a:r>
                    </a:p>
                  </a:txBody>
                  <a:tcPr marL="6757" marR="6757" marT="6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1,251</a:t>
                      </a:r>
                    </a:p>
                  </a:txBody>
                  <a:tcPr marL="6757" marR="6757" marT="6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7030A0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6757" marR="6757" marT="6757" marB="0" anchor="ctr">
                    <a:lnL w="254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91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215967"/>
                          </a:solidFill>
                          <a:effectLst/>
                          <a:latin typeface="Calibri"/>
                        </a:rPr>
                        <a:t>2015/2016</a:t>
                      </a:r>
                    </a:p>
                  </a:txBody>
                  <a:tcPr marL="6757" marR="6757" marT="6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990099"/>
                          </a:solidFill>
                          <a:effectLst/>
                          <a:latin typeface="Calibri"/>
                        </a:rPr>
                        <a:t>197</a:t>
                      </a:r>
                    </a:p>
                  </a:txBody>
                  <a:tcPr marL="6757" marR="6757" marT="6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990099"/>
                          </a:solidFill>
                          <a:effectLst/>
                          <a:latin typeface="Calibri"/>
                        </a:rPr>
                        <a:t>235</a:t>
                      </a:r>
                    </a:p>
                  </a:txBody>
                  <a:tcPr marL="6757" marR="6757" marT="6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990099"/>
                          </a:solidFill>
                          <a:effectLst/>
                          <a:latin typeface="Calibri"/>
                        </a:rPr>
                        <a:t>676</a:t>
                      </a:r>
                    </a:p>
                  </a:txBody>
                  <a:tcPr marL="6757" marR="6757" marT="6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990099"/>
                          </a:solidFill>
                          <a:effectLst/>
                          <a:latin typeface="Calibri"/>
                        </a:rPr>
                        <a:t>533</a:t>
                      </a:r>
                    </a:p>
                  </a:txBody>
                  <a:tcPr marL="6757" marR="6757" marT="6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1,209</a:t>
                      </a:r>
                    </a:p>
                  </a:txBody>
                  <a:tcPr marL="6757" marR="6757" marT="6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7030A0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6757" marR="6757" marT="6757" marB="0" anchor="ctr">
                    <a:lnL w="254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91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215967"/>
                          </a:solidFill>
                          <a:effectLst/>
                          <a:latin typeface="Calibri"/>
                        </a:rPr>
                        <a:t>2016/2017</a:t>
                      </a:r>
                    </a:p>
                  </a:txBody>
                  <a:tcPr marL="6757" marR="6757" marT="6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990099"/>
                          </a:solidFill>
                          <a:effectLst/>
                          <a:latin typeface="Calibri"/>
                        </a:rPr>
                        <a:t>206</a:t>
                      </a:r>
                    </a:p>
                  </a:txBody>
                  <a:tcPr marL="6757" marR="6757" marT="6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990099"/>
                          </a:solidFill>
                          <a:effectLst/>
                          <a:latin typeface="Calibri"/>
                        </a:rPr>
                        <a:t>260</a:t>
                      </a:r>
                    </a:p>
                  </a:txBody>
                  <a:tcPr marL="6757" marR="6757" marT="6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990099"/>
                          </a:solidFill>
                          <a:effectLst/>
                          <a:latin typeface="Calibri"/>
                        </a:rPr>
                        <a:t>655</a:t>
                      </a:r>
                    </a:p>
                  </a:txBody>
                  <a:tcPr marL="6757" marR="6757" marT="6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990099"/>
                          </a:solidFill>
                          <a:effectLst/>
                          <a:latin typeface="Calibri"/>
                        </a:rPr>
                        <a:t>538</a:t>
                      </a:r>
                    </a:p>
                  </a:txBody>
                  <a:tcPr marL="6757" marR="6757" marT="6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1,193</a:t>
                      </a:r>
                    </a:p>
                  </a:txBody>
                  <a:tcPr marL="6757" marR="6757" marT="6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7030A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6757" marR="6757" marT="6757" marB="0" anchor="ctr">
                    <a:lnL w="254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91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215967"/>
                          </a:solidFill>
                          <a:effectLst/>
                          <a:latin typeface="Calibri"/>
                        </a:rPr>
                        <a:t>2017/2018</a:t>
                      </a:r>
                    </a:p>
                  </a:txBody>
                  <a:tcPr marL="6757" marR="6757" marT="6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990099"/>
                          </a:solidFill>
                          <a:effectLst/>
                          <a:latin typeface="Calibri"/>
                        </a:rPr>
                        <a:t>192</a:t>
                      </a:r>
                    </a:p>
                  </a:txBody>
                  <a:tcPr marL="6757" marR="6757" marT="6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990099"/>
                          </a:solidFill>
                          <a:effectLst/>
                          <a:latin typeface="Calibri"/>
                        </a:rPr>
                        <a:t>240</a:t>
                      </a:r>
                    </a:p>
                  </a:txBody>
                  <a:tcPr marL="6757" marR="6757" marT="6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990099"/>
                          </a:solidFill>
                          <a:effectLst/>
                          <a:latin typeface="Calibri"/>
                        </a:rPr>
                        <a:t>622</a:t>
                      </a:r>
                    </a:p>
                  </a:txBody>
                  <a:tcPr marL="6757" marR="6757" marT="6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990099"/>
                          </a:solidFill>
                          <a:effectLst/>
                          <a:latin typeface="Calibri"/>
                        </a:rPr>
                        <a:t>468</a:t>
                      </a:r>
                    </a:p>
                  </a:txBody>
                  <a:tcPr marL="6757" marR="6757" marT="6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1,090</a:t>
                      </a:r>
                      <a:endParaRPr lang="pt-BR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757" marR="6757" marT="6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7030A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6757" marR="6757" marT="6757" marB="0" anchor="ctr">
                    <a:lnL w="254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808">
                <a:tc gridSpan="7">
                  <a:txBody>
                    <a:bodyPr/>
                    <a:lstStyle/>
                    <a:p>
                      <a:pPr algn="r" fontAlgn="b"/>
                      <a:r>
                        <a:rPr lang="pt-BR" sz="800" b="0" i="0" u="sng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  <a:hlinkClick r:id="rId3"/>
                        </a:rPr>
                        <a:t>http://www8.lionsclubs.org/reports/gn1569/</a:t>
                      </a:r>
                      <a:endParaRPr lang="pt-BR" sz="8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6757" marR="6757" marT="675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904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352928" cy="5976664"/>
          </a:xfrm>
        </p:spPr>
        <p:txBody>
          <a:bodyPr>
            <a:normAutofit/>
          </a:bodyPr>
          <a:lstStyle/>
          <a:p>
            <a:r>
              <a:rPr lang="pt-BR" sz="53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Marketing</a:t>
            </a:r>
            <a:br>
              <a:rPr lang="pt-BR" sz="53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53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3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60848"/>
            <a:ext cx="7685249" cy="4011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401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blob:https://web.whatsapp.com/7e0600ea-fc4b-42c0-98fe-33d9d008978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4" descr="blob:https://web.whatsapp.com/7e0600ea-fc4b-42c0-98fe-33d9d0089788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6" descr="blob:https://web.whatsapp.com/7e0600ea-fc4b-42c0-98fe-33d9d0089788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7937"/>
            <a:ext cx="4248472" cy="3533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 descr="MAIS REVITALIZAÇÃO DO MARCO DE LIONS NO MEIER! PARABÉNS FAMÍLIA LIONS CACHAMBI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7937"/>
            <a:ext cx="5648628" cy="352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5" descr="blob:https://web.whatsapp.com/b06b25c4-6319-434a-bc97-ae98b691daa8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278137"/>
            <a:ext cx="5360596" cy="3607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 descr="Resultado de imagem para leão guaratib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7" y="3278137"/>
            <a:ext cx="4101075" cy="360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4464496" y="6597352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t-BR" sz="9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https://www.facebook.com/pg/LionsClubePetropolisCentro/photos/?ref=page_internal</a:t>
            </a:r>
            <a:endParaRPr lang="pt-BR" sz="9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8877" y="6695782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100" dirty="0">
                <a:solidFill>
                  <a:srgbClr val="FFFF00"/>
                </a:solidFill>
              </a:rPr>
              <a:t>http://www.portalguaratiba.com.br/2008/index2006.html</a:t>
            </a:r>
          </a:p>
        </p:txBody>
      </p:sp>
      <p:sp>
        <p:nvSpPr>
          <p:cNvPr id="9" name="Retângulo 8"/>
          <p:cNvSpPr/>
          <p:nvPr/>
        </p:nvSpPr>
        <p:spPr>
          <a:xfrm>
            <a:off x="4452370" y="2953205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05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http://www.ensinofernandomota.com/lionsriodejaneirolc1/index.php?start=140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35496" y="-99392"/>
            <a:ext cx="59046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MARCOS LEONÍSTICOS</a:t>
            </a:r>
            <a:endParaRPr lang="pt-BR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745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08720"/>
            <a:ext cx="8424936" cy="421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94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18" y="404663"/>
            <a:ext cx="8501746" cy="554461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953433" y="5214073"/>
            <a:ext cx="3088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Lions e Onu</a:t>
            </a:r>
            <a:endParaRPr lang="pt-BR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969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FORMAS DE CAPTAR NOVOS ASSOCIADOS</a:t>
            </a:r>
            <a:endParaRPr lang="pt-BR" dirty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dirty="0" smtClean="0"/>
              <a:t>METRÓPOLE</a:t>
            </a:r>
            <a:endParaRPr lang="pt-BR" dirty="0"/>
          </a:p>
        </p:txBody>
      </p:sp>
      <p:sp>
        <p:nvSpPr>
          <p:cNvPr id="9" name="Espaço Reservado para Conteúdo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dirty="0" smtClean="0"/>
              <a:t>CAMPANHAS EM ESCOLAS, ASSOCIAÇÃO DE BAIRROS E CONDOMÍNIOS DE CLASSE MÉDIA.</a:t>
            </a:r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pt-BR" dirty="0" smtClean="0"/>
              <a:t>INTERIOR</a:t>
            </a:r>
            <a:endParaRPr lang="pt-BR" dirty="0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pt-BR" dirty="0" smtClean="0"/>
              <a:t>PARCERIAS COM ÓRGÃOS GOVERNAMENTAIS.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4792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3.bp.blogspot.com/-IZANQ9zGDVc/UiNleAg3YiI/AAAAAAAABII/RQlAubMnoEI/s1600/DSC08600-U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299714" cy="322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4.bp.blogspot.com/--OZlwSlSzCE/UiNld70twuI/AAAAAAAABIA/ZO8Xfh9sBZM/s1600/DSC08599-U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42" y="188640"/>
            <a:ext cx="4299714" cy="322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1.bp.blogspot.com/-ud5pA5t3BpI/UiNleEo0l9I/AAAAAAAABIE/s5BvD9ZcqyY/s1600/DSC08598+u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15956"/>
            <a:ext cx="4142600" cy="332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2.bp.blogspot.com/-XgBKqImVV_Y/UGTiyFCmC6I/AAAAAAAAASM/qdS_qxeQdoI/s320/57896_318403881591458_95423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42" y="3415956"/>
            <a:ext cx="4299714" cy="332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1"/>
          <p:cNvSpPr>
            <a:spLocks noGrp="1"/>
          </p:cNvSpPr>
          <p:nvPr>
            <p:ph type="ctrTitle"/>
          </p:nvPr>
        </p:nvSpPr>
        <p:spPr>
          <a:xfrm>
            <a:off x="490542" y="2680943"/>
            <a:ext cx="7772400" cy="1470025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Unidade móvel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51520" y="6345743"/>
            <a:ext cx="66394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http://faflionsclube.blogspot.com.br/p/unidade-movel-novo.html</a:t>
            </a:r>
          </a:p>
        </p:txBody>
      </p:sp>
    </p:spTree>
    <p:extLst>
      <p:ext uri="{BB962C8B-B14F-4D97-AF65-F5344CB8AC3E}">
        <p14:creationId xmlns:p14="http://schemas.microsoft.com/office/powerpoint/2010/main" val="2344421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 imagem pode conter: tex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840"/>
            <a:ext cx="91440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9426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343</Words>
  <Application>Microsoft Office PowerPoint</Application>
  <PresentationFormat>Apresentação na tela (4:3)</PresentationFormat>
  <Paragraphs>120</Paragraphs>
  <Slides>18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Tema do Office</vt:lpstr>
      <vt:lpstr>Apresentação do PowerPoint</vt:lpstr>
      <vt:lpstr>Apresentação do PowerPoint</vt:lpstr>
      <vt:lpstr>Marketing      </vt:lpstr>
      <vt:lpstr>Apresentação do PowerPoint</vt:lpstr>
      <vt:lpstr>Apresentação do PowerPoint</vt:lpstr>
      <vt:lpstr>Apresentação do PowerPoint</vt:lpstr>
      <vt:lpstr>FORMAS DE CAPTAR NOVOS ASSOCIADOS</vt:lpstr>
      <vt:lpstr>Unidade móvel</vt:lpstr>
      <vt:lpstr>Apresentação do PowerPoint</vt:lpstr>
      <vt:lpstr>Apresentação do PowerPoint</vt:lpstr>
      <vt:lpstr>Apresentação do PowerPoint</vt:lpstr>
      <vt:lpstr>Apresentação do PowerPoint</vt:lpstr>
      <vt:lpstr>JOVENS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Aurora Carvalho</dc:creator>
  <cp:lastModifiedBy>win7</cp:lastModifiedBy>
  <cp:revision>19</cp:revision>
  <dcterms:created xsi:type="dcterms:W3CDTF">2018-02-24T13:15:15Z</dcterms:created>
  <dcterms:modified xsi:type="dcterms:W3CDTF">2018-02-26T01:16:12Z</dcterms:modified>
</cp:coreProperties>
</file>