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66" r:id="rId2"/>
    <p:sldId id="277" r:id="rId3"/>
    <p:sldId id="284" r:id="rId4"/>
    <p:sldId id="257" r:id="rId5"/>
    <p:sldId id="258" r:id="rId6"/>
    <p:sldId id="259" r:id="rId7"/>
    <p:sldId id="260" r:id="rId8"/>
    <p:sldId id="286" r:id="rId9"/>
    <p:sldId id="272" r:id="rId10"/>
    <p:sldId id="273" r:id="rId11"/>
    <p:sldId id="274" r:id="rId12"/>
    <p:sldId id="261" r:id="rId13"/>
    <p:sldId id="287" r:id="rId14"/>
    <p:sldId id="275" r:id="rId15"/>
    <p:sldId id="262" r:id="rId16"/>
    <p:sldId id="288" r:id="rId17"/>
    <p:sldId id="283" r:id="rId18"/>
    <p:sldId id="267" r:id="rId19"/>
    <p:sldId id="268" r:id="rId20"/>
    <p:sldId id="269" r:id="rId21"/>
    <p:sldId id="271" r:id="rId22"/>
    <p:sldId id="270" r:id="rId23"/>
    <p:sldId id="264" r:id="rId24"/>
    <p:sldId id="289" r:id="rId25"/>
    <p:sldId id="276" r:id="rId26"/>
    <p:sldId id="265" r:id="rId27"/>
    <p:sldId id="291" r:id="rId28"/>
    <p:sldId id="279" r:id="rId29"/>
    <p:sldId id="290" r:id="rId30"/>
    <p:sldId id="278" r:id="rId31"/>
    <p:sldId id="282" r:id="rId3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 autoAdjust="0"/>
    <p:restoredTop sz="94656" autoAdjust="0"/>
  </p:normalViewPr>
  <p:slideViewPr>
    <p:cSldViewPr>
      <p:cViewPr varScale="1">
        <p:scale>
          <a:sx n="70" d="100"/>
          <a:sy n="70" d="100"/>
        </p:scale>
        <p:origin x="-11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765CE-3486-43F5-ADEB-1B2C86A06CB7}" type="datetimeFigureOut">
              <a:rPr lang="pt-BR" smtClean="0"/>
              <a:t>24/09/2018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A36EE-6B9A-4CA2-88ED-DF4786EF67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1344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746A8-708E-46B4-970B-706E0C92DBCA}" type="datetimeFigureOut">
              <a:rPr lang="pt-BR" smtClean="0"/>
              <a:t>24/09/2018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B6FB-B746-47CA-81B8-8DAC28A9FE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6793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746A8-708E-46B4-970B-706E0C92DBCA}" type="datetimeFigureOut">
              <a:rPr lang="pt-BR" smtClean="0"/>
              <a:t>24/09/2018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B6FB-B746-47CA-81B8-8DAC28A9FE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3979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746A8-708E-46B4-970B-706E0C92DBCA}" type="datetimeFigureOut">
              <a:rPr lang="pt-BR" smtClean="0"/>
              <a:t>24/09/2018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B6FB-B746-47CA-81B8-8DAC28A9FE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6779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746A8-708E-46B4-970B-706E0C92DBCA}" type="datetimeFigureOut">
              <a:rPr lang="pt-BR" smtClean="0"/>
              <a:t>24/09/2018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B6FB-B746-47CA-81B8-8DAC28A9FE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9522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746A8-708E-46B4-970B-706E0C92DBCA}" type="datetimeFigureOut">
              <a:rPr lang="pt-BR" smtClean="0"/>
              <a:t>24/09/2018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B6FB-B746-47CA-81B8-8DAC28A9FE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8117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746A8-708E-46B4-970B-706E0C92DBCA}" type="datetimeFigureOut">
              <a:rPr lang="pt-BR" smtClean="0"/>
              <a:t>24/09/2018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B6FB-B746-47CA-81B8-8DAC28A9FE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1938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746A8-708E-46B4-970B-706E0C92DBCA}" type="datetimeFigureOut">
              <a:rPr lang="pt-BR" smtClean="0"/>
              <a:t>24/09/2018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B6FB-B746-47CA-81B8-8DAC28A9FE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3613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746A8-708E-46B4-970B-706E0C92DBCA}" type="datetimeFigureOut">
              <a:rPr lang="pt-BR" smtClean="0"/>
              <a:t>24/09/2018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B6FB-B746-47CA-81B8-8DAC28A9FE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1137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746A8-708E-46B4-970B-706E0C92DBCA}" type="datetimeFigureOut">
              <a:rPr lang="pt-BR" smtClean="0"/>
              <a:t>24/09/2018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B6FB-B746-47CA-81B8-8DAC28A9FE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1759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746A8-708E-46B4-970B-706E0C92DBCA}" type="datetimeFigureOut">
              <a:rPr lang="pt-BR" smtClean="0"/>
              <a:t>24/09/2018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B6FB-B746-47CA-81B8-8DAC28A9FE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3301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746A8-708E-46B4-970B-706E0C92DBCA}" type="datetimeFigureOut">
              <a:rPr lang="pt-BR" smtClean="0"/>
              <a:t>24/09/2018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B6FB-B746-47CA-81B8-8DAC28A9FE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3053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746A8-708E-46B4-970B-706E0C92DBCA}" type="datetimeFigureOut">
              <a:rPr lang="pt-BR" smtClean="0"/>
              <a:t>24/09/2018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CB6FB-B746-47CA-81B8-8DAC28A9FE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6125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 dirty="0"/>
          </a:p>
        </p:txBody>
      </p:sp>
      <p:sp>
        <p:nvSpPr>
          <p:cNvPr id="4" name="Espaço Reservado para Imagem 3"/>
          <p:cNvSpPr>
            <a:spLocks noGrp="1"/>
          </p:cNvSpPr>
          <p:nvPr>
            <p:ph type="pic" idx="1"/>
          </p:nvPr>
        </p:nvSpPr>
        <p:spPr>
          <a:xfrm>
            <a:off x="251520" y="332656"/>
            <a:ext cx="8712968" cy="633670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Espaço Reservado para Texto 4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08599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ctr"/>
            <a:r>
              <a:rPr lang="pt-BR" sz="2000" b="1" u="sng" dirty="0" smtClean="0">
                <a:solidFill>
                  <a:schemeClr val="accent2">
                    <a:lumMod val="75000"/>
                  </a:schemeClr>
                </a:solidFill>
              </a:rPr>
              <a:t>METAS DA PRESIDENTE INTERNACIONAL</a:t>
            </a:r>
          </a:p>
          <a:p>
            <a:pPr algn="ctr"/>
            <a:endParaRPr lang="pt-BR" b="1" u="sng" dirty="0" smtClean="0"/>
          </a:p>
          <a:p>
            <a:pPr algn="ctr"/>
            <a:r>
              <a:rPr lang="pt-BR" sz="1600" dirty="0" smtClean="0"/>
              <a:t>CRIAÇÃO DE OPORTUNIDADES PARA AVANÇO DE NOVAS IDEIAS E ATIVIDADES E TENTAR COISAS NOVAS</a:t>
            </a:r>
            <a:endParaRPr lang="pt-BR" sz="1600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1"/>
            <a:ext cx="8712968" cy="504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737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116632"/>
            <a:ext cx="8424936" cy="6355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2800" b="1" dirty="0"/>
              <a:t>CAUSAS DA FOME</a:t>
            </a:r>
          </a:p>
          <a:p>
            <a:endParaRPr lang="pt-BR" dirty="0"/>
          </a:p>
          <a:p>
            <a:pPr marL="285750" indent="-285750">
              <a:buFont typeface="Arial" pitchFamily="34" charset="0"/>
              <a:buChar char="•"/>
            </a:pPr>
            <a:r>
              <a:rPr lang="pt-BR" sz="1900" dirty="0"/>
              <a:t>As causas naturais para justificar a fome são: clima; seca; inundações; terremotos; pragas de insetos e as enfermidades das plantas.</a:t>
            </a:r>
          </a:p>
          <a:p>
            <a:endParaRPr lang="pt-BR" sz="1900" dirty="0"/>
          </a:p>
          <a:p>
            <a:pPr marL="342900" indent="-342900">
              <a:buFont typeface="Arial" pitchFamily="34" charset="0"/>
              <a:buChar char="•"/>
            </a:pPr>
            <a:r>
              <a:rPr lang="pt-BR" sz="1900" dirty="0" smtClean="0"/>
              <a:t>As </a:t>
            </a:r>
            <a:r>
              <a:rPr lang="pt-BR" sz="1900" dirty="0"/>
              <a:t>causas humanas </a:t>
            </a:r>
            <a:r>
              <a:rPr lang="pt-BR" sz="1900" dirty="0" smtClean="0"/>
              <a:t>são:</a:t>
            </a:r>
          </a:p>
          <a:p>
            <a:pPr lvl="1"/>
            <a:endParaRPr lang="pt-BR" sz="1900" dirty="0"/>
          </a:p>
          <a:p>
            <a:pPr lvl="1"/>
            <a:r>
              <a:rPr lang="pt-BR" sz="1900" dirty="0" smtClean="0"/>
              <a:t>Instabilidade </a:t>
            </a:r>
            <a:r>
              <a:rPr lang="pt-BR" sz="1900" dirty="0"/>
              <a:t>política;</a:t>
            </a:r>
          </a:p>
          <a:p>
            <a:pPr lvl="1"/>
            <a:r>
              <a:rPr lang="pt-BR" sz="1900" dirty="0" smtClean="0"/>
              <a:t>Ineficácia </a:t>
            </a:r>
            <a:r>
              <a:rPr lang="pt-BR" sz="1900" dirty="0"/>
              <a:t>e má administração dos recursos naturais;</a:t>
            </a:r>
          </a:p>
          <a:p>
            <a:pPr lvl="1"/>
            <a:r>
              <a:rPr lang="pt-BR" sz="1900" dirty="0" smtClean="0"/>
              <a:t>Difícil </a:t>
            </a:r>
            <a:r>
              <a:rPr lang="pt-BR" sz="1900" dirty="0"/>
              <a:t>acesso aos meios de produção pelos trabalhadores rurais, </a:t>
            </a:r>
            <a:r>
              <a:rPr lang="pt-BR" sz="1900" dirty="0" smtClean="0"/>
              <a:t>e</a:t>
            </a:r>
            <a:endParaRPr lang="pt-BR" sz="1900" dirty="0"/>
          </a:p>
          <a:p>
            <a:pPr lvl="1"/>
            <a:r>
              <a:rPr lang="pt-BR" sz="1900" dirty="0" smtClean="0"/>
              <a:t>Deficiente </a:t>
            </a:r>
            <a:r>
              <a:rPr lang="pt-BR" sz="1900" dirty="0"/>
              <a:t>planejamento </a:t>
            </a:r>
            <a:r>
              <a:rPr lang="pt-BR" sz="1900" dirty="0" smtClean="0"/>
              <a:t>agrícola.</a:t>
            </a:r>
          </a:p>
          <a:p>
            <a:pPr lvl="1"/>
            <a:endParaRPr lang="pt-BR" sz="1900" dirty="0"/>
          </a:p>
          <a:p>
            <a:pPr marL="342900" indent="-342900">
              <a:buFont typeface="Arial" pitchFamily="34" charset="0"/>
              <a:buChar char="•"/>
            </a:pPr>
            <a:r>
              <a:rPr lang="pt-BR" sz="1900" dirty="0"/>
              <a:t>O Brasil é o quinto país do mundo em extensão territorial, ocupando metade da área do continente sul-americano. Há cerca de 20 anos, aumentaram o fornecimento de energia elétrica e o número de estradas pavimentadas, além de um enorme crescimento industrial. Nada disso, entretanto, serviu para combater </a:t>
            </a:r>
            <a:r>
              <a:rPr lang="pt-BR" sz="1900" dirty="0" smtClean="0"/>
              <a:t>o problema da </a:t>
            </a:r>
            <a:r>
              <a:rPr lang="pt-BR" sz="1900" dirty="0"/>
              <a:t>má nutrição</a:t>
            </a:r>
            <a:r>
              <a:rPr lang="pt-BR" sz="190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pt-BR" sz="1900" dirty="0"/>
          </a:p>
          <a:p>
            <a:pPr marL="342900" indent="-342900">
              <a:buFont typeface="Arial" pitchFamily="34" charset="0"/>
              <a:buChar char="•"/>
            </a:pPr>
            <a:r>
              <a:rPr lang="pt-BR" sz="1900" dirty="0" smtClean="0"/>
              <a:t>Nos </a:t>
            </a:r>
            <a:r>
              <a:rPr lang="pt-BR" sz="1900" dirty="0"/>
              <a:t>dias de hoje, um terço da população é mal nutrido, 9% das crianças morrem antes de completar um ano de vida e 37% do total são trabalhadores </a:t>
            </a:r>
            <a:r>
              <a:rPr lang="pt-BR" sz="1900" dirty="0" smtClean="0"/>
              <a:t>rurais.</a:t>
            </a:r>
            <a:endParaRPr lang="pt-BR" sz="1900" dirty="0"/>
          </a:p>
          <a:p>
            <a:pPr marL="342900" indent="-342900">
              <a:buFont typeface="Arial" pitchFamily="34" charset="0"/>
              <a:buChar char="•"/>
            </a:pP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173997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260648"/>
            <a:ext cx="8784976" cy="63401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pt-BR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pt-BR" sz="2000" dirty="0" smtClean="0"/>
              <a:t>Segundo </a:t>
            </a:r>
            <a:r>
              <a:rPr lang="pt-BR" sz="2000" dirty="0"/>
              <a:t>dados da UNICEF no Brasil, a cada cinco minutos, morre uma criança. A maioria delas por doenças da fome. Cerca de 280 a 290 por dia. É o que corresponderia, de acordo com o Unicef, a dois </a:t>
            </a:r>
            <a:r>
              <a:rPr lang="pt-BR" sz="2000" dirty="0" err="1"/>
              <a:t>Boeings</a:t>
            </a:r>
            <a:r>
              <a:rPr lang="pt-BR" sz="2000" dirty="0"/>
              <a:t> 737 de crianças mortas por dia.</a:t>
            </a:r>
          </a:p>
          <a:p>
            <a:pPr marL="342900" indent="-342900">
              <a:buFont typeface="Arial" pitchFamily="34" charset="0"/>
              <a:buChar char="•"/>
            </a:pPr>
            <a:endParaRPr lang="pt-BR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pt-BR" sz="2000" dirty="0"/>
              <a:t>Existem, pelo menos, 36 milhões de brasileiros que nunca sabem quando terão a próxima refeição</a:t>
            </a:r>
            <a:r>
              <a:rPr lang="pt-BR" sz="2000" dirty="0" smtClean="0"/>
              <a:t>.</a:t>
            </a:r>
          </a:p>
          <a:p>
            <a:endParaRPr lang="pt-BR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pt-BR" sz="2000" dirty="0" smtClean="0"/>
              <a:t>As políticas </a:t>
            </a:r>
            <a:r>
              <a:rPr lang="pt-BR" sz="2000" dirty="0"/>
              <a:t>sociais do governo são concebidas de forma fragmentada e implementadas de forma desarticulada.</a:t>
            </a:r>
          </a:p>
          <a:p>
            <a:endParaRPr lang="pt-BR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pt-BR" sz="2000" dirty="0"/>
              <a:t>Acreditamos que as políticas de combate à fome e pobreza e promoção da segurança alimentar, devem ser pensadas como parte de um projeto alternativo de </a:t>
            </a:r>
            <a:r>
              <a:rPr lang="pt-BR" sz="2000" dirty="0" smtClean="0"/>
              <a:t>desenvolvimento.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997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IDÉIAS PARA CAMPANHAS DA FOME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156893" y="1484784"/>
            <a:ext cx="8784976" cy="50629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dirty="0" smtClean="0"/>
              <a:t> </a:t>
            </a:r>
            <a:endParaRPr lang="pt-BR" dirty="0"/>
          </a:p>
          <a:p>
            <a:pPr marL="342900" indent="-342900">
              <a:buFont typeface="+mj-lt"/>
              <a:buAutoNum type="arabicPeriod"/>
            </a:pPr>
            <a:r>
              <a:rPr lang="pt-BR" sz="1900" dirty="0" smtClean="0"/>
              <a:t>Usemos a mídia social para aumentar a conscientização sobre a fome infantil  em nossas comunidades no intuito de inspirar outras pessoas a se envolverem.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900" dirty="0" smtClean="0"/>
              <a:t>Realizemos um evento sobre alimentação saudável em uma escola pública ou centro comunitário. Nessa oportunidade pode-se convidar um nutricionista como orador principal.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900" dirty="0" smtClean="0"/>
              <a:t>Pode-se distribuir refeições nutritivas prontas a pessoas de rua, idosos, crianças, etc.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900" dirty="0" smtClean="0"/>
              <a:t>Trabalhemos </a:t>
            </a:r>
            <a:r>
              <a:rPr lang="pt-BR" sz="1900" dirty="0"/>
              <a:t>com a </a:t>
            </a:r>
            <a:r>
              <a:rPr lang="pt-BR" sz="1900" dirty="0" smtClean="0"/>
              <a:t>escola pública local </a:t>
            </a:r>
            <a:r>
              <a:rPr lang="pt-BR" sz="1900" dirty="0"/>
              <a:t>para </a:t>
            </a:r>
            <a:r>
              <a:rPr lang="pt-BR" sz="1900" dirty="0" smtClean="0"/>
              <a:t>que sejam disponibilizadas  </a:t>
            </a:r>
            <a:r>
              <a:rPr lang="pt-BR" sz="1900" dirty="0"/>
              <a:t>sacolas com lanches nutritivos para crianças necessitadas levarem para casa </a:t>
            </a:r>
            <a:r>
              <a:rPr lang="pt-BR" sz="1900" dirty="0" smtClean="0"/>
              <a:t>nos finais </a:t>
            </a:r>
            <a:r>
              <a:rPr lang="pt-BR" sz="1900" dirty="0"/>
              <a:t>de semana. 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900" dirty="0" smtClean="0"/>
              <a:t>Patrocinemos </a:t>
            </a:r>
            <a:r>
              <a:rPr lang="pt-BR" sz="1900" dirty="0"/>
              <a:t>uma aula de culinária para que os </a:t>
            </a:r>
            <a:r>
              <a:rPr lang="pt-BR" sz="1900" dirty="0" smtClean="0"/>
              <a:t>jovens dessas escolas aprendam </a:t>
            </a:r>
            <a:r>
              <a:rPr lang="pt-BR" sz="1900" dirty="0"/>
              <a:t>as técnicas básicas de culinária para uma vida saudável. 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900" dirty="0" smtClean="0"/>
              <a:t>Vamos desenvolver </a:t>
            </a:r>
            <a:r>
              <a:rPr lang="pt-BR" sz="1900" dirty="0"/>
              <a:t>um programa para fornecer alimentos a alunos carentes durante os feriados em que a escola esteja fechada. </a:t>
            </a:r>
            <a:endParaRPr lang="pt-BR" sz="1900" dirty="0" smtClean="0"/>
          </a:p>
          <a:p>
            <a:pPr marL="342900" indent="-342900">
              <a:buFont typeface="+mj-lt"/>
              <a:buAutoNum type="arabicPeriod"/>
            </a:pPr>
            <a:r>
              <a:rPr lang="pt-BR" sz="1900" dirty="0"/>
              <a:t>Façamos uma horta comunitária ou escolar para residentes de bairros afetados pela insegurança alimentar. 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79988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179512" y="203360"/>
            <a:ext cx="8856984" cy="6480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95536" y="2720974"/>
            <a:ext cx="8352928" cy="7694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4400" dirty="0" smtClean="0"/>
              <a:t>DIABETES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395955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" t="-1214" r="-258" b="23433"/>
          <a:stretch/>
        </p:blipFill>
        <p:spPr bwMode="auto">
          <a:xfrm>
            <a:off x="251520" y="188640"/>
            <a:ext cx="8705143" cy="64807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92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79208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t-BR" dirty="0" smtClean="0"/>
              <a:t>IDÉIAS PARA CAMPANHAS DA DIABETES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251520" y="1052736"/>
            <a:ext cx="8712968" cy="5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sz="1900" dirty="0" smtClean="0"/>
              <a:t>Trabalhemos </a:t>
            </a:r>
            <a:r>
              <a:rPr lang="pt-BR" sz="1900" dirty="0"/>
              <a:t>com um profissional da saúde para organizar uma palestra educativa sobre o diabetes, </a:t>
            </a:r>
            <a:r>
              <a:rPr lang="pt-BR" sz="1900" dirty="0" err="1"/>
              <a:t>pré</a:t>
            </a:r>
            <a:r>
              <a:rPr lang="pt-BR" sz="1900" dirty="0"/>
              <a:t>-diabetes, prevenção e trato, </a:t>
            </a:r>
            <a:r>
              <a:rPr lang="pt-BR" sz="1900" dirty="0" smtClean="0"/>
              <a:t>em uma reunião de clube ou em uma reunião do Coordenador da Divisão. </a:t>
            </a:r>
            <a:endParaRPr lang="pt-BR" sz="1900" dirty="0"/>
          </a:p>
          <a:p>
            <a:pPr marL="342900" indent="-342900">
              <a:buFont typeface="+mj-lt"/>
              <a:buAutoNum type="arabicPeriod"/>
            </a:pPr>
            <a:r>
              <a:rPr lang="pt-BR" sz="1900" dirty="0" smtClean="0"/>
              <a:t>Façamos </a:t>
            </a:r>
            <a:r>
              <a:rPr lang="pt-BR" sz="1900" dirty="0"/>
              <a:t>parcerias com profissionais </a:t>
            </a:r>
            <a:r>
              <a:rPr lang="pt-BR" sz="1900" dirty="0" smtClean="0"/>
              <a:t>da saúde </a:t>
            </a:r>
            <a:r>
              <a:rPr lang="pt-BR" sz="1900" dirty="0"/>
              <a:t>para organizar exames </a:t>
            </a:r>
            <a:r>
              <a:rPr lang="pt-BR" sz="1900" dirty="0" smtClean="0"/>
              <a:t>para diabetes</a:t>
            </a:r>
            <a:r>
              <a:rPr lang="pt-BR" sz="1900" dirty="0"/>
              <a:t>, retinopatia diabética e </a:t>
            </a:r>
            <a:r>
              <a:rPr lang="pt-BR" sz="1900" dirty="0" smtClean="0"/>
              <a:t>pé diabético</a:t>
            </a:r>
            <a:r>
              <a:rPr lang="pt-BR" sz="19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900" dirty="0" smtClean="0"/>
              <a:t>Promovamos </a:t>
            </a:r>
            <a:r>
              <a:rPr lang="pt-BR" sz="1900" dirty="0"/>
              <a:t>a prevenção do </a:t>
            </a:r>
            <a:r>
              <a:rPr lang="pt-BR" sz="1900" dirty="0" smtClean="0"/>
              <a:t>diabetes através </a:t>
            </a:r>
            <a:r>
              <a:rPr lang="pt-BR" sz="1900" dirty="0"/>
              <a:t>de campanhas </a:t>
            </a:r>
            <a:r>
              <a:rPr lang="pt-BR" sz="1900" dirty="0" smtClean="0"/>
              <a:t>nas redes sociais ou nas mídias falada e escrita disponíveis.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900" dirty="0" smtClean="0"/>
              <a:t>Patrocinemos uma aula de culinária saudável para pessoas com diabetes ou </a:t>
            </a:r>
            <a:r>
              <a:rPr lang="pt-BR" sz="1900" dirty="0" err="1" smtClean="0"/>
              <a:t>pré</a:t>
            </a:r>
            <a:r>
              <a:rPr lang="pt-BR" sz="1900" dirty="0" smtClean="0"/>
              <a:t>-diabetes.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900" dirty="0" smtClean="0"/>
              <a:t>Levemos </a:t>
            </a:r>
            <a:r>
              <a:rPr lang="pt-BR" sz="1900" dirty="0"/>
              <a:t>frutas ou legumes a uma classe de </a:t>
            </a:r>
            <a:r>
              <a:rPr lang="pt-BR" sz="1900" dirty="0" smtClean="0"/>
              <a:t>escola </a:t>
            </a:r>
            <a:r>
              <a:rPr lang="pt-BR" sz="1900" dirty="0"/>
              <a:t>primária para incentivar as crianças a experimentarem uma variedade de alimentos saudáveis. 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900" dirty="0"/>
              <a:t> </a:t>
            </a:r>
            <a:r>
              <a:rPr lang="pt-BR" sz="1900" dirty="0" smtClean="0"/>
              <a:t>Façamos </a:t>
            </a:r>
            <a:r>
              <a:rPr lang="pt-BR" sz="1900" dirty="0"/>
              <a:t>um lanche com baixo índice glicêmico </a:t>
            </a:r>
            <a:r>
              <a:rPr lang="pt-BR" sz="1900" dirty="0" smtClean="0"/>
              <a:t>em uma </a:t>
            </a:r>
            <a:r>
              <a:rPr lang="pt-BR" sz="1900" dirty="0"/>
              <a:t>reunião </a:t>
            </a:r>
            <a:r>
              <a:rPr lang="pt-BR" sz="1900" dirty="0" smtClean="0"/>
              <a:t>de </a:t>
            </a:r>
            <a:r>
              <a:rPr lang="pt-BR" sz="1900" dirty="0"/>
              <a:t>clube </a:t>
            </a:r>
            <a:r>
              <a:rPr lang="pt-BR" sz="1900" dirty="0" smtClean="0"/>
              <a:t>com o acompanhamento de </a:t>
            </a:r>
            <a:r>
              <a:rPr lang="pt-BR" sz="1900" dirty="0"/>
              <a:t>um nutricionista ou educador </a:t>
            </a:r>
            <a:r>
              <a:rPr lang="pt-BR" sz="1900" dirty="0" smtClean="0"/>
              <a:t>conhecedor da diabetes para </a:t>
            </a:r>
            <a:r>
              <a:rPr lang="pt-BR" sz="1900" dirty="0"/>
              <a:t>ensinar aos associados do clube e suas famílias sobre como interpretar os rótulos dos alimentos. </a:t>
            </a:r>
            <a:endParaRPr lang="pt-BR" sz="1900" dirty="0" smtClean="0"/>
          </a:p>
          <a:p>
            <a:pPr marL="342900" indent="-342900">
              <a:buFont typeface="+mj-lt"/>
              <a:buAutoNum type="arabicPeriod"/>
            </a:pPr>
            <a:r>
              <a:rPr lang="pt-BR" sz="1900" dirty="0" smtClean="0"/>
              <a:t>Patrocinemos </a:t>
            </a:r>
            <a:r>
              <a:rPr lang="pt-BR" sz="1900" dirty="0"/>
              <a:t>um programa de treinamento para profissionais da saúde </a:t>
            </a:r>
            <a:r>
              <a:rPr lang="pt-BR" sz="1900" dirty="0" smtClean="0"/>
              <a:t>em nossas comunidades para </a:t>
            </a:r>
            <a:r>
              <a:rPr lang="pt-BR" sz="1900" dirty="0"/>
              <a:t>aprenderem sobre os testes, programas de apoio comunitário e a prevenção das complicações do diabete </a:t>
            </a:r>
          </a:p>
          <a:p>
            <a:pPr marL="342900" indent="-342900">
              <a:buFont typeface="+mj-lt"/>
              <a:buAutoNum type="arabicPeriod"/>
            </a:pP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373787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179388"/>
            <a:ext cx="8882063" cy="650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23528" y="3284984"/>
            <a:ext cx="8568952" cy="7694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4400" dirty="0" smtClean="0"/>
              <a:t>MEIO AMBIENTE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288692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653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22" y="548680"/>
            <a:ext cx="8566866" cy="59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105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43" y="332656"/>
            <a:ext cx="8778245" cy="6197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291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t-BR" dirty="0" smtClean="0"/>
              <a:t>PROGRAMAS ESTABELECIDOS POR LCI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244280" cy="506916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 sz="3600" dirty="0" smtClean="0"/>
          </a:p>
          <a:p>
            <a:r>
              <a:rPr lang="pt-BR" sz="3600" dirty="0" smtClean="0"/>
              <a:t>VISÃO</a:t>
            </a:r>
          </a:p>
          <a:p>
            <a:endParaRPr lang="pt-BR" sz="3600" dirty="0" smtClean="0"/>
          </a:p>
          <a:p>
            <a:r>
              <a:rPr lang="pt-BR" sz="3600" dirty="0" smtClean="0"/>
              <a:t>COMBATE À FOME</a:t>
            </a:r>
          </a:p>
          <a:p>
            <a:endParaRPr lang="pt-BR" sz="3600" dirty="0" smtClean="0"/>
          </a:p>
          <a:p>
            <a:endParaRPr lang="pt-BR" sz="3600" dirty="0" smtClean="0"/>
          </a:p>
          <a:p>
            <a:r>
              <a:rPr lang="pt-BR" sz="3600" dirty="0" smtClean="0"/>
              <a:t>DIABETES 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16288" cy="506916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pt-BR" sz="3600" dirty="0" smtClean="0"/>
          </a:p>
          <a:p>
            <a:r>
              <a:rPr lang="pt-BR" sz="3600" dirty="0" smtClean="0"/>
              <a:t>MEIO- AMBIENTE</a:t>
            </a:r>
          </a:p>
          <a:p>
            <a:endParaRPr lang="pt-BR" sz="3600" dirty="0" smtClean="0"/>
          </a:p>
          <a:p>
            <a:r>
              <a:rPr lang="pt-BR" sz="3600" dirty="0" smtClean="0"/>
              <a:t>CÂNCER PEDIÁTRICO</a:t>
            </a:r>
          </a:p>
          <a:p>
            <a:endParaRPr lang="pt-BR" sz="3600" dirty="0" smtClean="0"/>
          </a:p>
          <a:p>
            <a:r>
              <a:rPr lang="pt-BR" sz="3600" dirty="0" smtClean="0"/>
              <a:t>OUTROS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0405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03" y="404664"/>
            <a:ext cx="8661831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03" y="116632"/>
            <a:ext cx="8847592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401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7150"/>
            <a:ext cx="7992888" cy="674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263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5"/>
          <a:stretch/>
        </p:blipFill>
        <p:spPr bwMode="auto">
          <a:xfrm>
            <a:off x="209789" y="319118"/>
            <a:ext cx="8867561" cy="613421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475656" y="724054"/>
            <a:ext cx="626469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QUANTO TEMPO VOCE JÁ QUEIMOU PARA O NOSSO FUTURO?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211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274" y="188640"/>
            <a:ext cx="8928992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t-BR" dirty="0" smtClean="0"/>
              <a:t>IDÉIAS PARA CAMPANHAS DE MEIO AMBIENTE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179512" y="1342314"/>
            <a:ext cx="8882855" cy="53399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sz="1900" dirty="0" smtClean="0"/>
              <a:t>Façamos </a:t>
            </a:r>
            <a:r>
              <a:rPr lang="pt-BR" sz="1900" dirty="0"/>
              <a:t>um passeio com </a:t>
            </a:r>
            <a:r>
              <a:rPr lang="pt-BR" sz="1900" dirty="0" smtClean="0"/>
              <a:t>o nosso </a:t>
            </a:r>
            <a:r>
              <a:rPr lang="pt-BR" sz="1900" dirty="0"/>
              <a:t>clube a um estabelecimento de reciclagem e gestão de resíduos. </a:t>
            </a:r>
            <a:endParaRPr lang="pt-BR" sz="1900" dirty="0" smtClean="0"/>
          </a:p>
          <a:p>
            <a:pPr marL="342900" indent="-342900">
              <a:buFont typeface="+mj-lt"/>
              <a:buAutoNum type="arabicPeriod"/>
            </a:pPr>
            <a:r>
              <a:rPr lang="pt-BR" sz="1900" dirty="0" smtClean="0"/>
              <a:t>Plantemos </a:t>
            </a:r>
            <a:r>
              <a:rPr lang="pt-BR" sz="1900" dirty="0"/>
              <a:t>árvores. </a:t>
            </a:r>
            <a:r>
              <a:rPr lang="pt-BR" sz="1900" dirty="0" smtClean="0"/>
              <a:t>Importante consultar </a:t>
            </a:r>
            <a:r>
              <a:rPr lang="pt-BR" sz="1900" dirty="0"/>
              <a:t>as autoridades ambientais locais para determinar o tipo e número de árvores necessárias </a:t>
            </a:r>
            <a:r>
              <a:rPr lang="pt-BR" sz="1900" dirty="0" smtClean="0"/>
              <a:t>assim como </a:t>
            </a:r>
            <a:r>
              <a:rPr lang="pt-BR" sz="1900" dirty="0"/>
              <a:t>o local </a:t>
            </a:r>
            <a:r>
              <a:rPr lang="pt-BR" sz="1900" dirty="0" smtClean="0"/>
              <a:t> mais apropriado para </a:t>
            </a:r>
            <a:r>
              <a:rPr lang="pt-BR" sz="1900" dirty="0"/>
              <a:t>o plantio. 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900" dirty="0" smtClean="0"/>
              <a:t>Com um grupo de leões limpemos uma praia ou uma </a:t>
            </a:r>
            <a:r>
              <a:rPr lang="pt-BR" sz="1900" dirty="0"/>
              <a:t>área </a:t>
            </a:r>
            <a:r>
              <a:rPr lang="pt-BR" sz="1900" dirty="0" smtClean="0"/>
              <a:t>comunitária. </a:t>
            </a:r>
            <a:endParaRPr lang="pt-BR" sz="1900" dirty="0"/>
          </a:p>
          <a:p>
            <a:pPr marL="342900" indent="-342900">
              <a:buFont typeface="+mj-lt"/>
              <a:buAutoNum type="arabicPeriod"/>
            </a:pPr>
            <a:r>
              <a:rPr lang="pt-BR" sz="1900" dirty="0" smtClean="0"/>
              <a:t>Promovamos </a:t>
            </a:r>
            <a:r>
              <a:rPr lang="pt-BR" sz="1900" dirty="0"/>
              <a:t>um concurso de fotografia com </a:t>
            </a:r>
            <a:r>
              <a:rPr lang="pt-BR" sz="1900" dirty="0" smtClean="0"/>
              <a:t>uma </a:t>
            </a:r>
            <a:r>
              <a:rPr lang="pt-BR" sz="1900" dirty="0"/>
              <a:t>temática ambiental em uma escola local. </a:t>
            </a:r>
            <a:r>
              <a:rPr lang="pt-BR" sz="1900" dirty="0" smtClean="0"/>
              <a:t>Ao vencedor pode-se dar uma </a:t>
            </a:r>
            <a:r>
              <a:rPr lang="pt-BR" sz="1900" dirty="0"/>
              <a:t>árvore plantada em sua honra como prêmio ou outra forma ecológica de reconhecimento. </a:t>
            </a:r>
            <a:endParaRPr lang="pt-BR" sz="1900" dirty="0" smtClean="0"/>
          </a:p>
          <a:p>
            <a:pPr marL="342900" indent="-342900">
              <a:buFont typeface="+mj-lt"/>
              <a:buAutoNum type="arabicPeriod"/>
            </a:pPr>
            <a:r>
              <a:rPr lang="pt-BR" sz="1900" dirty="0" smtClean="0"/>
              <a:t>Realizemos uma </a:t>
            </a:r>
            <a:r>
              <a:rPr lang="pt-BR" sz="1900" dirty="0"/>
              <a:t>sessão comunitária </a:t>
            </a:r>
            <a:r>
              <a:rPr lang="pt-BR" sz="1900" dirty="0" smtClean="0"/>
              <a:t>com um </a:t>
            </a:r>
            <a:r>
              <a:rPr lang="pt-BR" sz="1900" dirty="0"/>
              <a:t>filme ou documentário sobre o meio ambiente. 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900" dirty="0" smtClean="0"/>
              <a:t>Organizemos </a:t>
            </a:r>
            <a:r>
              <a:rPr lang="pt-BR" sz="1900" dirty="0"/>
              <a:t>uma competição de mural ambiental. </a:t>
            </a:r>
            <a:r>
              <a:rPr lang="pt-BR" sz="1900" dirty="0" smtClean="0"/>
              <a:t>A </a:t>
            </a:r>
            <a:r>
              <a:rPr lang="pt-BR" sz="1900" dirty="0"/>
              <a:t>obra de arte do vencedor </a:t>
            </a:r>
            <a:r>
              <a:rPr lang="pt-BR" sz="1900" dirty="0" smtClean="0"/>
              <a:t> poderá ser reproduzida  em </a:t>
            </a:r>
            <a:r>
              <a:rPr lang="pt-BR" sz="1900" dirty="0"/>
              <a:t>uma área apropriada para embelezar a </a:t>
            </a:r>
            <a:r>
              <a:rPr lang="pt-BR" sz="1900" dirty="0" smtClean="0"/>
              <a:t>comunidade , promovendo assim </a:t>
            </a:r>
            <a:r>
              <a:rPr lang="pt-BR" sz="1900" dirty="0"/>
              <a:t>a conscientização ambiental. </a:t>
            </a:r>
            <a:endParaRPr lang="pt-BR" sz="1900" dirty="0" smtClean="0"/>
          </a:p>
          <a:p>
            <a:pPr marL="342900" indent="-342900">
              <a:buFont typeface="+mj-lt"/>
              <a:buAutoNum type="arabicPeriod"/>
            </a:pPr>
            <a:r>
              <a:rPr lang="pt-BR" sz="1900" dirty="0" smtClean="0"/>
              <a:t>Trabalhemos com </a:t>
            </a:r>
            <a:r>
              <a:rPr lang="pt-BR" sz="1900" dirty="0"/>
              <a:t>escolas locais para estabelecer um programa de compostagem e hortas escolares orgânicas para melhorar a qualidade da merenda escolar </a:t>
            </a:r>
            <a:r>
              <a:rPr lang="pt-BR" sz="1900" dirty="0" smtClean="0"/>
              <a:t> e assim reduzir o </a:t>
            </a:r>
            <a:r>
              <a:rPr lang="pt-BR" sz="1900" dirty="0"/>
              <a:t>desperdício.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977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179388"/>
            <a:ext cx="8882063" cy="650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23528" y="3062843"/>
            <a:ext cx="8424936" cy="7694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4400" dirty="0" smtClean="0"/>
              <a:t>CÂNCER PEDIÁTRICO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154953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79512" y="116632"/>
            <a:ext cx="8784976" cy="65864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 smtClean="0"/>
              <a:t>Prevenção</a:t>
            </a:r>
          </a:p>
          <a:p>
            <a:r>
              <a:rPr lang="pt-BR" sz="1900" dirty="0" smtClean="0"/>
              <a:t>	Sabemos </a:t>
            </a:r>
            <a:r>
              <a:rPr lang="pt-BR" sz="1900" dirty="0"/>
              <a:t>que no câncer do adulto os principais determinantes são os </a:t>
            </a:r>
            <a:r>
              <a:rPr lang="pt-BR" sz="1900" dirty="0" smtClean="0"/>
              <a:t>hábitos </a:t>
            </a:r>
            <a:r>
              <a:rPr lang="pt-BR" sz="1900" dirty="0"/>
              <a:t>de vida, infecções, ambiente de </a:t>
            </a:r>
            <a:r>
              <a:rPr lang="pt-BR" sz="1900" dirty="0" smtClean="0"/>
              <a:t>trabalho, etc. </a:t>
            </a:r>
          </a:p>
          <a:p>
            <a:endParaRPr lang="pt-BR" sz="1900" dirty="0" smtClean="0"/>
          </a:p>
          <a:p>
            <a:r>
              <a:rPr lang="pt-BR" sz="1900" dirty="0" smtClean="0"/>
              <a:t>	Entretanto</a:t>
            </a:r>
            <a:r>
              <a:rPr lang="pt-BR" sz="1900" dirty="0"/>
              <a:t>, na faixa etária pediátrica, ainda não existe um fator único responsável </a:t>
            </a:r>
            <a:r>
              <a:rPr lang="pt-BR" sz="1900" dirty="0" smtClean="0"/>
              <a:t>por este mecanismo de produção de células neoplásicas, mas algumas condições que, de maneira conjunta ou não, podem ser atribuídas como carcinogênicas, como o fator genético a exposição a determinados fatores ambientais como a radiação solar, irradiação, agrotóxicos, alimentos embutidos, determinadas infecções virais, uso de drogas pela mãe na </a:t>
            </a:r>
            <a:r>
              <a:rPr lang="pt-BR" sz="1900" dirty="0"/>
              <a:t>gravidez</a:t>
            </a:r>
            <a:r>
              <a:rPr lang="pt-BR" sz="1900" dirty="0" smtClean="0"/>
              <a:t>, dentre outros.</a:t>
            </a:r>
            <a:endParaRPr lang="pt-BR" sz="1900" dirty="0"/>
          </a:p>
          <a:p>
            <a:pPr marL="342900" indent="-342900">
              <a:buFont typeface="Arial" pitchFamily="34" charset="0"/>
              <a:buChar char="•"/>
            </a:pPr>
            <a:endParaRPr lang="pt-BR" sz="1900" dirty="0"/>
          </a:p>
          <a:p>
            <a:r>
              <a:rPr lang="pt-BR" sz="1900" dirty="0" smtClean="0"/>
              <a:t>	Tendo-se isso em </a:t>
            </a:r>
            <a:r>
              <a:rPr lang="pt-BR" sz="1900" dirty="0"/>
              <a:t>mente </a:t>
            </a:r>
            <a:r>
              <a:rPr lang="pt-BR" sz="1900" dirty="0" smtClean="0"/>
              <a:t>prevenir </a:t>
            </a:r>
            <a:r>
              <a:rPr lang="pt-BR" sz="1900" dirty="0"/>
              <a:t>câncer na infância envolve desde um processo de educação em saúde </a:t>
            </a:r>
            <a:r>
              <a:rPr lang="pt-BR" sz="1900" dirty="0" smtClean="0"/>
              <a:t>até estudos </a:t>
            </a:r>
            <a:r>
              <a:rPr lang="pt-BR" sz="1900" dirty="0"/>
              <a:t>cada vez mais detalhados dos mecanismos moleculares envolvidos nas principais alterações genéticas que as crianças portadoras de neoplasias podem apresentar. </a:t>
            </a:r>
            <a:endParaRPr lang="pt-BR" sz="1900" dirty="0" smtClean="0"/>
          </a:p>
          <a:p>
            <a:endParaRPr lang="pt-BR" sz="1900" dirty="0" smtClean="0"/>
          </a:p>
          <a:p>
            <a:r>
              <a:rPr lang="pt-BR" sz="1900" dirty="0" smtClean="0"/>
              <a:t>	Para </a:t>
            </a:r>
            <a:r>
              <a:rPr lang="pt-BR" sz="1900" dirty="0"/>
              <a:t>tanto, os maiores estudos comprovam que a grande arma para o controle e combate das neoplasias infantis é o Diagnóstico Precoce. Todas as medidas realizadas na tentativa de se detectar um câncer o mais cedo possível, confirmam a diminuição das taxas de morbimortalidade desta patologia.</a:t>
            </a:r>
          </a:p>
          <a:p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275662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t-BR" dirty="0" smtClean="0"/>
              <a:t>IDÉIAS DE CAMPANHAS PARA O CÂNCER PEDIÁTRICO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251520" y="1484784"/>
            <a:ext cx="84249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  <a:p>
            <a:r>
              <a:rPr lang="pt-BR" dirty="0"/>
              <a:t> </a:t>
            </a:r>
          </a:p>
          <a:p>
            <a:endParaRPr lang="pt-BR" dirty="0"/>
          </a:p>
          <a:p>
            <a:r>
              <a:rPr lang="pt-BR" dirty="0" smtClean="0"/>
              <a:t>                                                       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20510" y="1531224"/>
            <a:ext cx="8712968" cy="4478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t-BR" sz="1900" dirty="0" smtClean="0"/>
              <a:t>Aumentemos </a:t>
            </a:r>
            <a:r>
              <a:rPr lang="pt-BR" sz="1900" dirty="0"/>
              <a:t>a conscientização sobre o câncer infantil, realizando </a:t>
            </a:r>
            <a:r>
              <a:rPr lang="pt-BR" sz="1900" dirty="0" smtClean="0"/>
              <a:t>palestras com profissionais de </a:t>
            </a:r>
            <a:r>
              <a:rPr lang="pt-BR" sz="1900" dirty="0"/>
              <a:t>saúde </a:t>
            </a:r>
            <a:r>
              <a:rPr lang="pt-BR" sz="1900" dirty="0" smtClean="0"/>
              <a:t>nos clubes ou mesmo no Distrito.</a:t>
            </a:r>
            <a:endParaRPr lang="pt-BR" sz="1900" dirty="0"/>
          </a:p>
          <a:p>
            <a:pPr marL="457200" indent="-457200">
              <a:buFont typeface="+mj-lt"/>
              <a:buAutoNum type="arabicPeriod"/>
            </a:pPr>
            <a:r>
              <a:rPr lang="pt-BR" sz="1900" dirty="0" smtClean="0"/>
              <a:t>Identifiquemos </a:t>
            </a:r>
            <a:r>
              <a:rPr lang="pt-BR" sz="1900" dirty="0"/>
              <a:t>os centros do câncer infantil </a:t>
            </a:r>
            <a:r>
              <a:rPr lang="pt-BR" sz="1900" dirty="0" smtClean="0"/>
              <a:t>da vizinhança </a:t>
            </a:r>
            <a:r>
              <a:rPr lang="pt-BR" sz="1900" dirty="0"/>
              <a:t>e </a:t>
            </a:r>
            <a:r>
              <a:rPr lang="pt-BR" sz="1900" dirty="0" smtClean="0"/>
              <a:t>doemos </a:t>
            </a:r>
            <a:r>
              <a:rPr lang="pt-BR" sz="1900" dirty="0"/>
              <a:t>materiais para artesanato, quebra-cabeças e jogos para crianças que estejam fazendo terapia ou tratamento. </a:t>
            </a:r>
            <a:endParaRPr lang="pt-BR" sz="1900" dirty="0" smtClean="0"/>
          </a:p>
          <a:p>
            <a:pPr marL="457200" indent="-457200">
              <a:buFont typeface="+mj-lt"/>
              <a:buAutoNum type="arabicPeriod"/>
            </a:pPr>
            <a:r>
              <a:rPr lang="pt-BR" sz="1900" dirty="0" smtClean="0"/>
              <a:t>Adquiramos </a:t>
            </a:r>
            <a:r>
              <a:rPr lang="pt-BR" sz="1900" dirty="0"/>
              <a:t>chapéus, bonés, lenços de cabeça e cobertores novos para doar aos centros de tratamento do câncer infantil. 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1900" dirty="0" smtClean="0"/>
              <a:t>Façamos </a:t>
            </a:r>
            <a:r>
              <a:rPr lang="pt-BR" sz="1900" dirty="0"/>
              <a:t>cartões com votos de melhoras e </a:t>
            </a:r>
            <a:r>
              <a:rPr lang="pt-BR" sz="1900" dirty="0" smtClean="0"/>
              <a:t>levemos a </a:t>
            </a:r>
            <a:r>
              <a:rPr lang="pt-BR" sz="1900" dirty="0"/>
              <a:t>um centro </a:t>
            </a:r>
            <a:r>
              <a:rPr lang="pt-BR" sz="1900" dirty="0" smtClean="0"/>
              <a:t>para tratamento </a:t>
            </a:r>
            <a:r>
              <a:rPr lang="pt-BR" sz="1900" dirty="0"/>
              <a:t>do câncer. 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1900" dirty="0" smtClean="0"/>
              <a:t>Postemos </a:t>
            </a:r>
            <a:r>
              <a:rPr lang="pt-BR" sz="1900" dirty="0"/>
              <a:t>artigos mensais sobre o câncer infantil </a:t>
            </a:r>
            <a:r>
              <a:rPr lang="pt-BR" sz="1900" dirty="0" smtClean="0"/>
              <a:t>nas mídias sociais , nos sites dos clubes </a:t>
            </a:r>
            <a:r>
              <a:rPr lang="pt-BR" sz="1900" dirty="0"/>
              <a:t>ou </a:t>
            </a:r>
            <a:r>
              <a:rPr lang="pt-BR" sz="1900" dirty="0" smtClean="0"/>
              <a:t>mesmo do distrito. </a:t>
            </a:r>
            <a:endParaRPr lang="pt-BR" sz="1900" dirty="0"/>
          </a:p>
          <a:p>
            <a:pPr marL="457200" indent="-457200">
              <a:buFont typeface="+mj-lt"/>
              <a:buAutoNum type="arabicPeriod"/>
            </a:pPr>
            <a:r>
              <a:rPr lang="pt-BR" sz="1900" dirty="0" smtClean="0"/>
              <a:t>Aumentemos a </a:t>
            </a:r>
            <a:r>
              <a:rPr lang="pt-BR" sz="1900" dirty="0"/>
              <a:t>conscientização sobre o câncer infantil através de anúncios de serviço público no rádio, campanhas na mídia social ou a exibição pública de um filme sobre o câncer na infância. 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1900" dirty="0" smtClean="0"/>
              <a:t>Familiarizemo-nos </a:t>
            </a:r>
            <a:r>
              <a:rPr lang="pt-BR" sz="1900" dirty="0"/>
              <a:t>com o cadastro para o transplante de medula óssea.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623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639472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OUTROS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467544" y="2996952"/>
            <a:ext cx="8280919" cy="10643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/>
              <a:t>OUTROS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19920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OUTROS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539552" y="1728140"/>
            <a:ext cx="8136904" cy="489364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t-BR" sz="2600" dirty="0" smtClean="0"/>
              <a:t>LAVANDERIAS COMUNITÁRIAS</a:t>
            </a:r>
          </a:p>
          <a:p>
            <a:pPr marL="457200" indent="-457200">
              <a:buFont typeface="+mj-lt"/>
              <a:buAutoNum type="arabicPeriod"/>
            </a:pPr>
            <a:endParaRPr lang="pt-BR" sz="2600" dirty="0" smtClean="0"/>
          </a:p>
          <a:p>
            <a:pPr marL="457200" indent="-457200">
              <a:buFont typeface="+mj-lt"/>
              <a:buAutoNum type="arabicPeriod"/>
            </a:pPr>
            <a:r>
              <a:rPr lang="pt-BR" sz="2600" dirty="0" smtClean="0"/>
              <a:t>AMPARO AOS CÃES E GATOS DE RUA</a:t>
            </a:r>
          </a:p>
          <a:p>
            <a:pPr marL="457200" indent="-457200">
              <a:buFont typeface="+mj-lt"/>
              <a:buAutoNum type="arabicPeriod"/>
            </a:pPr>
            <a:endParaRPr lang="pt-BR" sz="2600" dirty="0" smtClean="0"/>
          </a:p>
          <a:p>
            <a:pPr marL="457200" indent="-457200">
              <a:buFont typeface="+mj-lt"/>
              <a:buAutoNum type="arabicPeriod"/>
            </a:pPr>
            <a:r>
              <a:rPr lang="pt-BR" sz="2600" dirty="0" smtClean="0"/>
              <a:t>CAMPANHA DO AGASALHO</a:t>
            </a:r>
          </a:p>
          <a:p>
            <a:pPr marL="457200" indent="-457200">
              <a:buFont typeface="+mj-lt"/>
              <a:buAutoNum type="arabicPeriod"/>
            </a:pPr>
            <a:endParaRPr lang="pt-BR" sz="2600" dirty="0" smtClean="0"/>
          </a:p>
          <a:p>
            <a:pPr marL="457200" indent="-457200">
              <a:buFont typeface="+mj-lt"/>
              <a:buAutoNum type="arabicPeriod"/>
            </a:pPr>
            <a:r>
              <a:rPr lang="pt-BR" sz="2600" dirty="0" smtClean="0"/>
              <a:t>CONSCIENTIZAÇÃO  ACERCA DOS CUIDADOS NO TRANSITO </a:t>
            </a:r>
          </a:p>
          <a:p>
            <a:pPr marL="457200" indent="-457200">
              <a:buFont typeface="+mj-lt"/>
              <a:buAutoNum type="arabicPeriod"/>
            </a:pPr>
            <a:endParaRPr lang="pt-BR" sz="2600" dirty="0" smtClean="0"/>
          </a:p>
          <a:p>
            <a:pPr marL="457200" indent="-457200">
              <a:buFont typeface="+mj-lt"/>
              <a:buAutoNum type="arabicPeriod"/>
            </a:pPr>
            <a:r>
              <a:rPr lang="pt-BR" sz="2600" dirty="0" smtClean="0"/>
              <a:t>PALESTRAS SOBRE AS NECESSIDADES DOS IDOSOS</a:t>
            </a:r>
          </a:p>
          <a:p>
            <a:pPr marL="457200" indent="-457200">
              <a:buFont typeface="+mj-lt"/>
              <a:buAutoNum type="arabicPeriod"/>
            </a:pPr>
            <a:endParaRPr lang="pt-BR" sz="2600" dirty="0" smtClean="0"/>
          </a:p>
          <a:p>
            <a:pPr marL="457200" indent="-457200">
              <a:buFont typeface="+mj-lt"/>
              <a:buAutoNum type="arabicPeriod"/>
            </a:pPr>
            <a:r>
              <a:rPr lang="pt-BR" sz="2600" dirty="0" smtClean="0"/>
              <a:t>MARKETING DO LIONS</a:t>
            </a: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253299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655272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t-BR" sz="4000" dirty="0"/>
              <a:t>NÓS NUNCA SABEREMOS QUE RESULTADOS VIRÃO DE NOSSAS AÇÕES. MAS SE NÃO FIZERMOS NADA NÃO EXISTIRÃO RESULTADOS.</a:t>
            </a:r>
            <a:br>
              <a:rPr lang="pt-BR" sz="4000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						</a:t>
            </a:r>
            <a:r>
              <a:rPr lang="pt-BR" sz="2000" dirty="0"/>
              <a:t>Mahatma </a:t>
            </a:r>
            <a:r>
              <a:rPr lang="pt-BR" sz="2000" dirty="0" err="1"/>
              <a:t>Ghandi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872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 flipH="1" flipV="1">
            <a:off x="251520" y="260646"/>
            <a:ext cx="8712968" cy="640871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4" name="Título 3"/>
          <p:cNvSpPr txBox="1">
            <a:spLocks noGrp="1"/>
          </p:cNvSpPr>
          <p:nvPr>
            <p:ph type="title"/>
          </p:nvPr>
        </p:nvSpPr>
        <p:spPr>
          <a:xfrm>
            <a:off x="467544" y="2904619"/>
            <a:ext cx="8229600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6000" dirty="0" smtClean="0"/>
              <a:t>VISÃO</a:t>
            </a:r>
            <a:endParaRPr lang="pt-BR" sz="6000" dirty="0"/>
          </a:p>
        </p:txBody>
      </p:sp>
    </p:spTree>
    <p:extLst>
      <p:ext uri="{BB962C8B-B14F-4D97-AF65-F5344CB8AC3E}">
        <p14:creationId xmlns:p14="http://schemas.microsoft.com/office/powerpoint/2010/main" val="82143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6976"/>
            <a:ext cx="8544950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39552" y="692696"/>
            <a:ext cx="828092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900" dirty="0" smtClean="0">
                <a:solidFill>
                  <a:srgbClr val="FF0000"/>
                </a:solidFill>
              </a:rPr>
              <a:t>NÃO FECHEMOS OS OLHOS À REALIDADE DO MUNDO</a:t>
            </a:r>
            <a:endParaRPr lang="pt-BR" sz="2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62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86000" y="2967335"/>
            <a:ext cx="45720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pt-BR" sz="4000" dirty="0" smtClean="0"/>
              <a:t>OBRIGADO</a:t>
            </a:r>
            <a:endParaRPr lang="pt-BR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1143000"/>
            <a:ext cx="526732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39552" y="2395835"/>
            <a:ext cx="8229600" cy="1143000"/>
          </a:xfrm>
        </p:spPr>
        <p:txBody>
          <a:bodyPr>
            <a:normAutofit/>
          </a:bodyPr>
          <a:lstStyle/>
          <a:p>
            <a:r>
              <a:rPr lang="pt-BR" sz="5400" dirty="0" smtClean="0">
                <a:solidFill>
                  <a:schemeClr val="bg1"/>
                </a:solidFill>
              </a:rPr>
              <a:t>OBRIGADO</a:t>
            </a:r>
            <a:endParaRPr lang="pt-BR" sz="5400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987824" y="4581128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CL CARLOS EDUARDO SCHAEFER</a:t>
            </a:r>
          </a:p>
          <a:p>
            <a:pPr algn="ctr"/>
            <a:r>
              <a:rPr lang="pt-BR" dirty="0" smtClean="0">
                <a:solidFill>
                  <a:schemeClr val="bg1"/>
                </a:solidFill>
              </a:rPr>
              <a:t>2º VICE GOVERNADOR</a:t>
            </a:r>
          </a:p>
          <a:p>
            <a:pPr algn="ctr"/>
            <a:r>
              <a:rPr lang="pt-BR" dirty="0" smtClean="0">
                <a:solidFill>
                  <a:schemeClr val="bg1"/>
                </a:solidFill>
              </a:rPr>
              <a:t>COLEGIADO RUBI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19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CURIOSIDADES DA VISÃO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pt-BR" sz="3600" dirty="0" smtClean="0"/>
          </a:p>
          <a:p>
            <a:pPr marL="0" indent="0" algn="ctr">
              <a:buNone/>
            </a:pPr>
            <a:endParaRPr lang="pt-BR" sz="3600" dirty="0"/>
          </a:p>
          <a:p>
            <a:pPr marL="0" indent="0" algn="ctr">
              <a:buNone/>
            </a:pPr>
            <a:r>
              <a:rPr lang="pt-BR" sz="3600" dirty="0" smtClean="0"/>
              <a:t>Por que uma visão saudável é tão importante?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60919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23528" y="260648"/>
            <a:ext cx="8640960" cy="6408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dirty="0" smtClean="0"/>
              <a:t>Possuímos 5 sentidos, sendo eles os olhos para enxergar, a língua para sentir o paladar, o nariz para cheirar, os ouvidos para escutar e a pele para tocar. O sentido mais importante do corpo humano é a visão, pois percebemos em até 85% de todas as nossas impressões através da mesma. Em caso de algum dos outros sentidos falhar, são nossos olhos que garantem nossa segurança, e nos protegem de qualquer perigo externo.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61830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260648"/>
            <a:ext cx="8856984" cy="6140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2300" b="1" u="sng" dirty="0" smtClean="0">
                <a:solidFill>
                  <a:srgbClr val="FF0000"/>
                </a:solidFill>
              </a:rPr>
              <a:t>Quando ficamos resfriados</a:t>
            </a:r>
          </a:p>
          <a:p>
            <a:r>
              <a:rPr lang="pt-BR" dirty="0" smtClean="0"/>
              <a:t>O nosso paladar e olfato ficam comprometidos e assim não é mais possível detectar se o alimento está em seu perfeito estado de conservação, já que não sentimos o cheiro do mesmo.</a:t>
            </a:r>
          </a:p>
          <a:p>
            <a:r>
              <a:rPr lang="pt-BR" dirty="0" smtClean="0"/>
              <a:t>Nessa hora nossa visão entra em ação, para visualizar a existência de bolor, aparência saudável ou não, e a conferência da data de validade.</a:t>
            </a:r>
          </a:p>
          <a:p>
            <a:r>
              <a:rPr lang="pt-BR" dirty="0" smtClean="0"/>
              <a:t>___________________________________________________________________________</a:t>
            </a:r>
          </a:p>
          <a:p>
            <a:pPr algn="ctr"/>
            <a:r>
              <a:rPr lang="pt-BR" sz="2300" b="1" u="sng" dirty="0">
                <a:solidFill>
                  <a:srgbClr val="FF0000"/>
                </a:solidFill>
              </a:rPr>
              <a:t>Comer com os olhos</a:t>
            </a:r>
          </a:p>
          <a:p>
            <a:r>
              <a:rPr lang="pt-BR" dirty="0" smtClean="0"/>
              <a:t>Quantas </a:t>
            </a:r>
            <a:r>
              <a:rPr lang="pt-BR" dirty="0"/>
              <a:t>vezes já utilizamos essa expressão quando olhamos um doce bonito, um prato bem decorado, uma carne suculenta, até sentimos o gosto do alimento em nossa boca, antes mesmo de experimentá-lo.</a:t>
            </a:r>
          </a:p>
          <a:p>
            <a:r>
              <a:rPr lang="pt-BR" dirty="0"/>
              <a:t>A mensagem que aquela imagem envia ao nosso cérebro é que aquele alimento é muito saboroso.</a:t>
            </a:r>
          </a:p>
          <a:p>
            <a:r>
              <a:rPr lang="pt-BR" dirty="0" smtClean="0"/>
              <a:t>___________________________________________________________________________</a:t>
            </a:r>
          </a:p>
          <a:p>
            <a:pPr algn="ctr" fontAlgn="base"/>
            <a:r>
              <a:rPr lang="pt-BR" sz="2300" b="1" u="sng" dirty="0">
                <a:solidFill>
                  <a:srgbClr val="FF0000"/>
                </a:solidFill>
              </a:rPr>
              <a:t>Relacionamento social</a:t>
            </a:r>
          </a:p>
          <a:p>
            <a:pPr fontAlgn="base"/>
            <a:r>
              <a:rPr lang="pt-BR" dirty="0"/>
              <a:t>O ser humano tem como instinto andar em grupos e procurar a aceitação dos demais. O primeiro contato de identificação de quais grupos possivelmente fazem parte é através da visão, onde é observado o jeito de andar, de vestir, de falar e se comportar do próximo.</a:t>
            </a:r>
          </a:p>
          <a:p>
            <a:pPr fontAlgn="base"/>
            <a:r>
              <a:rPr lang="pt-BR" dirty="0"/>
              <a:t>Até mesmo o início de qualquer interesse afetivo, a procura de um parceiro, se dá através do contato visual. Após essa etapa, vem o desejo e a curiosidade de adquirir mais conhecimento do outro, para iniciar assim um relacionamento.</a:t>
            </a:r>
          </a:p>
        </p:txBody>
      </p:sp>
    </p:spTree>
    <p:extLst>
      <p:ext uri="{BB962C8B-B14F-4D97-AF65-F5344CB8AC3E}">
        <p14:creationId xmlns:p14="http://schemas.microsoft.com/office/powerpoint/2010/main" val="122377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IDEIAS PARA CAMPANHAS DA VISÃO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251520" y="1484784"/>
            <a:ext cx="8424936" cy="4785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t-BR" sz="2000" dirty="0" smtClean="0"/>
              <a:t>Façamos um convenio com uma ótica e coletemos óculos usados para serem reciclados.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1900" dirty="0" smtClean="0"/>
              <a:t>Organizemos uma coleta de livros, em braile, com letras grandes e de áudio para beneficiar uma escola ou uma biblioteca.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1900" dirty="0" smtClean="0"/>
              <a:t> Sejamos voluntários para fazer gravações de áudios de livros e jornais para os cegos.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1900" dirty="0" smtClean="0"/>
              <a:t>Façamos </a:t>
            </a:r>
            <a:r>
              <a:rPr lang="pt-BR" sz="1900" dirty="0"/>
              <a:t>uma angariação de fundos para a compra e doação de bengalas brancas para pessoas que sejam cegas ou deficientes visuais na sua comunidade. </a:t>
            </a:r>
            <a:endParaRPr lang="pt-BR" sz="1900" dirty="0" smtClean="0"/>
          </a:p>
          <a:p>
            <a:pPr marL="457200" indent="-457200">
              <a:buFont typeface="+mj-lt"/>
              <a:buAutoNum type="arabicPeriod"/>
            </a:pPr>
            <a:r>
              <a:rPr lang="pt-BR" sz="1900" dirty="0" smtClean="0"/>
              <a:t>Desenvolvamos um </a:t>
            </a:r>
            <a:r>
              <a:rPr lang="pt-BR" sz="1900" dirty="0"/>
              <a:t>programa de cupões ou vales com lojas ópticas locais para as populações carentes receberem óculos de grau a um custo reduzido ou gratuitamente. </a:t>
            </a:r>
            <a:endParaRPr lang="pt-BR" sz="1900" dirty="0" smtClean="0"/>
          </a:p>
          <a:p>
            <a:pPr marL="457200" indent="-457200">
              <a:buFont typeface="+mj-lt"/>
              <a:buAutoNum type="arabicPeriod"/>
            </a:pPr>
            <a:r>
              <a:rPr lang="pt-BR" sz="1900" dirty="0" smtClean="0"/>
              <a:t>Criemos </a:t>
            </a:r>
            <a:r>
              <a:rPr lang="pt-BR" sz="1900" dirty="0"/>
              <a:t>um jardim sensorial com plantas, efeitos aquáticos e esculturas que envolvam os sentidos do tato, olfato, audição e </a:t>
            </a:r>
            <a:r>
              <a:rPr lang="pt-BR" sz="1900" dirty="0" smtClean="0"/>
              <a:t>paladar, proporcionando </a:t>
            </a:r>
            <a:r>
              <a:rPr lang="pt-BR" sz="1900" dirty="0"/>
              <a:t>versões em braile e em áudio para a sinalização. </a:t>
            </a:r>
          </a:p>
          <a:p>
            <a:pPr marL="342900" indent="-342900">
              <a:buFont typeface="+mj-lt"/>
              <a:buAutoNum type="arabicPeriod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5348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83568" y="3898116"/>
            <a:ext cx="8229600" cy="1143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FOME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79512" y="188640"/>
            <a:ext cx="8856984" cy="64807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395536" y="2996952"/>
            <a:ext cx="8424936" cy="7694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4400" dirty="0" smtClean="0"/>
              <a:t>FOME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3451265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95536" y="404664"/>
            <a:ext cx="8568952" cy="6047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pt-BR" sz="1900" b="1" dirty="0" smtClean="0"/>
          </a:p>
          <a:p>
            <a:pPr algn="ctr"/>
            <a:endParaRPr lang="pt-BR" sz="1900" b="1" dirty="0"/>
          </a:p>
          <a:p>
            <a:pPr algn="ctr"/>
            <a:endParaRPr lang="pt-BR" sz="1900" b="1" dirty="0" smtClean="0"/>
          </a:p>
          <a:p>
            <a:pPr algn="ctr"/>
            <a:endParaRPr lang="pt-BR" sz="1900" b="1" dirty="0"/>
          </a:p>
          <a:p>
            <a:pPr algn="ctr"/>
            <a:r>
              <a:rPr lang="pt-BR" sz="2800" b="1" dirty="0" smtClean="0"/>
              <a:t>O QUE É A FOME?</a:t>
            </a:r>
          </a:p>
          <a:p>
            <a:pPr algn="ctr"/>
            <a:endParaRPr lang="pt-BR" sz="2800" b="1" dirty="0" smtClean="0"/>
          </a:p>
          <a:p>
            <a:endParaRPr lang="pt-BR" sz="20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pt-BR" sz="2000" dirty="0" smtClean="0"/>
              <a:t>A </a:t>
            </a:r>
            <a:r>
              <a:rPr lang="pt-BR" sz="2000" dirty="0"/>
              <a:t>fome é a escassez de alimentos que, em geral, afeta uma ampla extensão de um território e um </a:t>
            </a:r>
            <a:r>
              <a:rPr lang="pt-BR" sz="2000" dirty="0" smtClean="0"/>
              <a:t>grande </a:t>
            </a:r>
            <a:r>
              <a:rPr lang="pt-BR" sz="2000" dirty="0"/>
              <a:t>número de pessoas.</a:t>
            </a:r>
          </a:p>
          <a:p>
            <a:pPr marL="342900" indent="-342900">
              <a:buFont typeface="Arial" pitchFamily="34" charset="0"/>
              <a:buChar char="•"/>
            </a:pPr>
            <a:endParaRPr lang="pt-BR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pt-BR" sz="2000" dirty="0"/>
              <a:t>No mundo </a:t>
            </a:r>
            <a:r>
              <a:rPr lang="pt-BR" sz="2000" dirty="0" smtClean="0"/>
              <a:t> temos cerca de </a:t>
            </a:r>
            <a:r>
              <a:rPr lang="pt-BR" sz="2000" dirty="0"/>
              <a:t>1 bilhão de pessoas passando fome</a:t>
            </a:r>
            <a:r>
              <a:rPr lang="pt-BR" sz="2000" dirty="0" smtClean="0"/>
              <a:t>;</a:t>
            </a:r>
          </a:p>
          <a:p>
            <a:pPr algn="just"/>
            <a:r>
              <a:rPr lang="pt-BR" sz="2000" dirty="0" smtClean="0"/>
              <a:t>      150 milhões de crianças subnutridas com menos de 5 anos (uma para cada três no                                            mundo); </a:t>
            </a:r>
            <a:endParaRPr lang="pt-BR" sz="2000" dirty="0"/>
          </a:p>
          <a:p>
            <a:r>
              <a:rPr lang="pt-BR" sz="2000" dirty="0" smtClean="0"/>
              <a:t>      12,9 </a:t>
            </a:r>
            <a:r>
              <a:rPr lang="pt-BR" sz="2000" dirty="0"/>
              <a:t>milhões de crianças morrem a cada ano antes dos seus 5 anos de vida</a:t>
            </a:r>
            <a:r>
              <a:rPr lang="pt-BR" sz="2000" dirty="0" smtClean="0"/>
              <a:t>.</a:t>
            </a:r>
          </a:p>
          <a:p>
            <a:endParaRPr lang="pt-BR" sz="1900" dirty="0"/>
          </a:p>
          <a:p>
            <a:endParaRPr lang="pt-BR" sz="1900" dirty="0" smtClean="0"/>
          </a:p>
          <a:p>
            <a:endParaRPr lang="pt-BR" sz="1900" dirty="0"/>
          </a:p>
          <a:p>
            <a:endParaRPr lang="pt-BR" sz="1900" dirty="0" smtClean="0"/>
          </a:p>
          <a:p>
            <a:pPr algn="ctr"/>
            <a:endParaRPr lang="pt-BR" sz="1900" b="1" dirty="0"/>
          </a:p>
        </p:txBody>
      </p:sp>
    </p:spTree>
    <p:extLst>
      <p:ext uri="{BB962C8B-B14F-4D97-AF65-F5344CB8AC3E}">
        <p14:creationId xmlns:p14="http://schemas.microsoft.com/office/powerpoint/2010/main" val="395666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</TotalTime>
  <Words>1592</Words>
  <Application>Microsoft Office PowerPoint</Application>
  <PresentationFormat>Apresentação na tela (4:3)</PresentationFormat>
  <Paragraphs>155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Tema do Office</vt:lpstr>
      <vt:lpstr>Apresentação do PowerPoint</vt:lpstr>
      <vt:lpstr>PROGRAMAS ESTABELECIDOS POR LCI</vt:lpstr>
      <vt:lpstr>VISÃO</vt:lpstr>
      <vt:lpstr>CURIOSIDADES DA VISÃO</vt:lpstr>
      <vt:lpstr>Apresentação do PowerPoint</vt:lpstr>
      <vt:lpstr>Apresentação do PowerPoint</vt:lpstr>
      <vt:lpstr>IDEIAS PARA CAMPANHAS DA VISÃO</vt:lpstr>
      <vt:lpstr>FOME</vt:lpstr>
      <vt:lpstr>Apresentação do PowerPoint</vt:lpstr>
      <vt:lpstr>Apresentação do PowerPoint</vt:lpstr>
      <vt:lpstr>Apresentação do PowerPoint</vt:lpstr>
      <vt:lpstr>IDÉIAS PARA CAMPANHAS DA FOME</vt:lpstr>
      <vt:lpstr>Apresentação do PowerPoint</vt:lpstr>
      <vt:lpstr>Apresentação do PowerPoint</vt:lpstr>
      <vt:lpstr>IDÉIAS PARA CAMPANHAS DA DIABETES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IDÉIAS PARA CAMPANHAS DE MEIO AMBIENTE</vt:lpstr>
      <vt:lpstr>Apresentação do PowerPoint</vt:lpstr>
      <vt:lpstr>Apresentação do PowerPoint</vt:lpstr>
      <vt:lpstr>IDÉIAS DE CAMPANHAS PARA O CÂNCER PEDIÁTRICO</vt:lpstr>
      <vt:lpstr>OUTROS</vt:lpstr>
      <vt:lpstr>OUTROS</vt:lpstr>
      <vt:lpstr>NÓS NUNCA SABEREMOS QUE RESULTADOS VIRÃO DE NOSSAS AÇÕES. MAS SE NÃO FIZERMOS NADA NÃO EXISTIRÃO RESULTADOS.        Mahatma Ghandi </vt:lpstr>
      <vt:lpstr>Apresentação do PowerPoint</vt:lpstr>
      <vt:lpstr>OBRIGADO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CURIOSIDADES DA VISÃO</dc:title>
  <dc:creator>win7</dc:creator>
  <cp:lastModifiedBy>FAF LIONS</cp:lastModifiedBy>
  <cp:revision>44</cp:revision>
  <dcterms:created xsi:type="dcterms:W3CDTF">2018-09-05T01:29:55Z</dcterms:created>
  <dcterms:modified xsi:type="dcterms:W3CDTF">2018-09-24T17:37:13Z</dcterms:modified>
</cp:coreProperties>
</file>