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9" r:id="rId1"/>
  </p:sldMasterIdLst>
  <p:notesMasterIdLst>
    <p:notesMasterId r:id="rId21"/>
  </p:notesMasterIdLst>
  <p:sldIdLst>
    <p:sldId id="264" r:id="rId2"/>
    <p:sldId id="258" r:id="rId3"/>
    <p:sldId id="266" r:id="rId4"/>
    <p:sldId id="265" r:id="rId5"/>
    <p:sldId id="257" r:id="rId6"/>
    <p:sldId id="259" r:id="rId7"/>
    <p:sldId id="267" r:id="rId8"/>
    <p:sldId id="268" r:id="rId9"/>
    <p:sldId id="278" r:id="rId10"/>
    <p:sldId id="269" r:id="rId11"/>
    <p:sldId id="270" r:id="rId12"/>
    <p:sldId id="271" r:id="rId13"/>
    <p:sldId id="272" r:id="rId14"/>
    <p:sldId id="273" r:id="rId15"/>
    <p:sldId id="274" r:id="rId16"/>
    <p:sldId id="275" r:id="rId17"/>
    <p:sldId id="276" r:id="rId18"/>
    <p:sldId id="277" r:id="rId19"/>
    <p:sldId id="280"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84915" autoAdjust="0"/>
  </p:normalViewPr>
  <p:slideViewPr>
    <p:cSldViewPr>
      <p:cViewPr>
        <p:scale>
          <a:sx n="70" d="100"/>
          <a:sy n="70" d="100"/>
        </p:scale>
        <p:origin x="-1404" y="-18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FDABB9B-9658-4086-88C0-3736F6648885}" type="datetimeFigureOut">
              <a:rPr lang="pt-BR" smtClean="0"/>
              <a:t>26/02/2018</a:t>
            </a:fld>
            <a:endParaRPr lang="pt-BR"/>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AEBC503-1057-49FC-963D-641579B6A203}" type="slidenum">
              <a:rPr lang="pt-BR" smtClean="0"/>
              <a:t>‹nº›</a:t>
            </a:fld>
            <a:endParaRPr lang="pt-BR"/>
          </a:p>
        </p:txBody>
      </p:sp>
    </p:spTree>
    <p:extLst>
      <p:ext uri="{BB962C8B-B14F-4D97-AF65-F5344CB8AC3E}">
        <p14:creationId xmlns:p14="http://schemas.microsoft.com/office/powerpoint/2010/main" val="35383702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36346" y="1788454"/>
            <a:ext cx="6270922" cy="2098226"/>
          </a:xfrm>
        </p:spPr>
        <p:txBody>
          <a:bodyPr anchor="b">
            <a:noAutofit/>
          </a:bodyPr>
          <a:lstStyle>
            <a:lvl1pPr algn="ctr">
              <a:defRPr sz="6000" cap="all" baseline="0">
                <a:solidFill>
                  <a:schemeClr val="tx2"/>
                </a:solidFill>
              </a:defRPr>
            </a:lvl1pPr>
          </a:lstStyle>
          <a:p>
            <a:r>
              <a:rPr lang="pt-BR"/>
              <a:t>Clique para editar o título Mestre</a:t>
            </a:r>
            <a:endParaRPr lang="en-US" dirty="0"/>
          </a:p>
        </p:txBody>
      </p:sp>
      <p:sp>
        <p:nvSpPr>
          <p:cNvPr id="3" name="Subtitle 2"/>
          <p:cNvSpPr>
            <a:spLocks noGrp="1"/>
          </p:cNvSpPr>
          <p:nvPr>
            <p:ph type="subTitle" idx="1"/>
          </p:nvPr>
        </p:nvSpPr>
        <p:spPr>
          <a:xfrm>
            <a:off x="2009930" y="3956280"/>
            <a:ext cx="5123755" cy="1086237"/>
          </a:xfrm>
        </p:spPr>
        <p:txBody>
          <a:bodyPr>
            <a:normAutofit/>
          </a:bodyPr>
          <a:lstStyle>
            <a:lvl1pPr marL="0" indent="0" algn="ctr">
              <a:lnSpc>
                <a:spcPct val="112000"/>
              </a:lnSpc>
              <a:spcBef>
                <a:spcPts val="0"/>
              </a:spcBef>
              <a:spcAft>
                <a:spcPts val="0"/>
              </a:spcAft>
              <a:buNone/>
              <a:defRPr sz="1800">
                <a:solidFill>
                  <a:schemeClr val="bg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pt-BR"/>
              <a:t>Clique para editar o estilo do subtítulo Mestre</a:t>
            </a:r>
            <a:endParaRPr lang="en-US" dirty="0"/>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tx2"/>
                </a:solidFill>
              </a:defRPr>
            </a:lvl1pPr>
          </a:lstStyle>
          <a:p>
            <a:fld id="{C5D8102F-3A79-4A34-B52F-9241C9650087}" type="datetimeFigureOut">
              <a:rPr lang="pt-BR" smtClean="0"/>
              <a:t>26/02/2018</a:t>
            </a:fld>
            <a:endParaRPr lang="pt-BR"/>
          </a:p>
        </p:txBody>
      </p:sp>
      <p:sp>
        <p:nvSpPr>
          <p:cNvPr id="5" name="Footer Placeholder 4"/>
          <p:cNvSpPr>
            <a:spLocks noGrp="1"/>
          </p:cNvSpPr>
          <p:nvPr>
            <p:ph type="ftr" sz="quarter" idx="11"/>
          </p:nvPr>
        </p:nvSpPr>
        <p:spPr>
          <a:xfrm>
            <a:off x="1938041" y="6453386"/>
            <a:ext cx="5267533" cy="404614"/>
          </a:xfrm>
        </p:spPr>
        <p:txBody>
          <a:bodyPr/>
          <a:lstStyle>
            <a:lvl1pPr algn="ctr">
              <a:defRPr baseline="0">
                <a:solidFill>
                  <a:schemeClr val="tx2"/>
                </a:solidFill>
              </a:defRPr>
            </a:lvl1pPr>
          </a:lstStyle>
          <a:p>
            <a:endParaRPr lang="pt-BR"/>
          </a:p>
        </p:txBody>
      </p:sp>
      <p:sp>
        <p:nvSpPr>
          <p:cNvPr id="6" name="Slide Number Placeholder 5"/>
          <p:cNvSpPr>
            <a:spLocks noGrp="1"/>
          </p:cNvSpPr>
          <p:nvPr>
            <p:ph type="sldNum" sz="quarter" idx="12"/>
          </p:nvPr>
        </p:nvSpPr>
        <p:spPr>
          <a:xfrm>
            <a:off x="7373012" y="6453386"/>
            <a:ext cx="1197219" cy="404614"/>
          </a:xfrm>
        </p:spPr>
        <p:txBody>
          <a:bodyPr/>
          <a:lstStyle>
            <a:lvl1pPr>
              <a:defRPr baseline="0">
                <a:solidFill>
                  <a:schemeClr val="tx2"/>
                </a:solidFill>
              </a:defRPr>
            </a:lvl1pPr>
          </a:lstStyle>
          <a:p>
            <a:fld id="{AACCD62A-8A64-4A08-B47D-8D803E0407A8}" type="slidenum">
              <a:rPr lang="pt-BR" smtClean="0"/>
              <a:t>‹nº›</a:t>
            </a:fld>
            <a:endParaRPr lang="pt-BR"/>
          </a:p>
        </p:txBody>
      </p:sp>
      <p:grpSp>
        <p:nvGrpSpPr>
          <p:cNvPr id="8" name="Group 7"/>
          <p:cNvGrpSpPr/>
          <p:nvPr/>
        </p:nvGrpSpPr>
        <p:grpSpPr>
          <a:xfrm>
            <a:off x="564643" y="744469"/>
            <a:ext cx="8005589" cy="5349671"/>
            <a:chOff x="564643" y="744469"/>
            <a:chExt cx="8005589" cy="5349671"/>
          </a:xfrm>
        </p:grpSpPr>
        <p:sp>
          <p:nvSpPr>
            <p:cNvPr id="11" name="Freeform 6"/>
            <p:cNvSpPr/>
            <p:nvPr/>
          </p:nvSpPr>
          <p:spPr bwMode="auto">
            <a:xfrm>
              <a:off x="6113972" y="1685652"/>
              <a:ext cx="2456260" cy="4408488"/>
            </a:xfrm>
            <a:custGeom>
              <a:avLst/>
              <a:gdLst/>
              <a:ahLst/>
              <a:cxnLst/>
              <a:rect l="l" t="t" r="r" b="b"/>
              <a:pathLst>
                <a:path w="10000" h="10000">
                  <a:moveTo>
                    <a:pt x="8761" y="0"/>
                  </a:moveTo>
                  <a:lnTo>
                    <a:pt x="10000" y="0"/>
                  </a:lnTo>
                  <a:lnTo>
                    <a:pt x="10000" y="10000"/>
                  </a:lnTo>
                  <a:lnTo>
                    <a:pt x="0" y="10000"/>
                  </a:lnTo>
                  <a:lnTo>
                    <a:pt x="0" y="9357"/>
                  </a:lnTo>
                  <a:lnTo>
                    <a:pt x="8761" y="935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564643" y="744469"/>
              <a:ext cx="2456505" cy="4408488"/>
            </a:xfrm>
            <a:custGeom>
              <a:avLst/>
              <a:gdLst/>
              <a:ahLst/>
              <a:cxnLst/>
              <a:rect l="l" t="t" r="r" b="b"/>
              <a:pathLst>
                <a:path w="10001" h="10000">
                  <a:moveTo>
                    <a:pt x="8762" y="0"/>
                  </a:moveTo>
                  <a:lnTo>
                    <a:pt x="10001" y="0"/>
                  </a:lnTo>
                  <a:lnTo>
                    <a:pt x="10001" y="10000"/>
                  </a:lnTo>
                  <a:lnTo>
                    <a:pt x="1" y="10000"/>
                  </a:lnTo>
                  <a:cubicBezTo>
                    <a:pt x="-2" y="9766"/>
                    <a:pt x="4" y="9586"/>
                    <a:pt x="1" y="9352"/>
                  </a:cubicBezTo>
                  <a:lnTo>
                    <a:pt x="8762" y="9346"/>
                  </a:lnTo>
                  <a:lnTo>
                    <a:pt x="8762"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3591747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a:xfrm>
            <a:off x="1028700" y="2295526"/>
            <a:ext cx="7200900" cy="3571875"/>
          </a:xfrm>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C5D8102F-3A79-4A34-B52F-9241C9650087}" type="datetimeFigureOut">
              <a:rPr lang="pt-BR" smtClean="0"/>
              <a:t>26/02/2018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AACCD62A-8A64-4A08-B47D-8D803E0407A8}" type="slidenum">
              <a:rPr lang="pt-BR" smtClean="0"/>
              <a:t>‹nº›</a:t>
            </a:fld>
            <a:endParaRPr lang="pt-BR"/>
          </a:p>
        </p:txBody>
      </p:sp>
    </p:spTree>
    <p:extLst>
      <p:ext uri="{BB962C8B-B14F-4D97-AF65-F5344CB8AC3E}">
        <p14:creationId xmlns:p14="http://schemas.microsoft.com/office/powerpoint/2010/main" val="680683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80797" y="624156"/>
            <a:ext cx="1490950" cy="5243244"/>
          </a:xfrm>
        </p:spPr>
        <p:txBody>
          <a:bodyPr vert="eaVert"/>
          <a:lstStyle/>
          <a:p>
            <a:r>
              <a:rPr lang="pt-BR"/>
              <a:t>Clique para editar o título Mestre</a:t>
            </a:r>
            <a:endParaRPr lang="en-US" dirty="0"/>
          </a:p>
        </p:txBody>
      </p:sp>
      <p:sp>
        <p:nvSpPr>
          <p:cNvPr id="3" name="Vertical Text Placeholder 2"/>
          <p:cNvSpPr>
            <a:spLocks noGrp="1"/>
          </p:cNvSpPr>
          <p:nvPr>
            <p:ph type="body" orient="vert" idx="1"/>
          </p:nvPr>
        </p:nvSpPr>
        <p:spPr>
          <a:xfrm>
            <a:off x="1028700" y="624156"/>
            <a:ext cx="5724525" cy="5243244"/>
          </a:xfrm>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C5D8102F-3A79-4A34-B52F-9241C9650087}" type="datetimeFigureOut">
              <a:rPr lang="pt-BR" smtClean="0"/>
              <a:t>26/02/2018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AACCD62A-8A64-4A08-B47D-8D803E0407A8}" type="slidenum">
              <a:rPr lang="pt-BR" smtClean="0"/>
              <a:t>‹nº›</a:t>
            </a:fld>
            <a:endParaRPr lang="pt-BR"/>
          </a:p>
        </p:txBody>
      </p:sp>
    </p:spTree>
    <p:extLst>
      <p:ext uri="{BB962C8B-B14F-4D97-AF65-F5344CB8AC3E}">
        <p14:creationId xmlns:p14="http://schemas.microsoft.com/office/powerpoint/2010/main" val="32061279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p:nvPr>
        </p:nvSpPr>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C5D8102F-3A79-4A34-B52F-9241C9650087}" type="datetimeFigureOut">
              <a:rPr lang="pt-BR" smtClean="0"/>
              <a:t>26/02/2018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AACCD62A-8A64-4A08-B47D-8D803E0407A8}" type="slidenum">
              <a:rPr lang="pt-BR" smtClean="0"/>
              <a:t>‹nº›</a:t>
            </a:fld>
            <a:endParaRPr lang="pt-BR"/>
          </a:p>
        </p:txBody>
      </p:sp>
    </p:spTree>
    <p:extLst>
      <p:ext uri="{BB962C8B-B14F-4D97-AF65-F5344CB8AC3E}">
        <p14:creationId xmlns:p14="http://schemas.microsoft.com/office/powerpoint/2010/main" val="26241712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73769" y="1301361"/>
            <a:ext cx="7209728" cy="2852737"/>
          </a:xfrm>
        </p:spPr>
        <p:txBody>
          <a:bodyPr anchor="b">
            <a:normAutofit/>
          </a:bodyPr>
          <a:lstStyle>
            <a:lvl1pPr algn="r">
              <a:defRPr sz="6000" cap="all" baseline="0">
                <a:solidFill>
                  <a:schemeClr val="accent1"/>
                </a:solidFill>
              </a:defRPr>
            </a:lvl1pPr>
          </a:lstStyle>
          <a:p>
            <a:r>
              <a:rPr lang="pt-BR"/>
              <a:t>Clique para editar o título Mestre</a:t>
            </a:r>
            <a:endParaRPr lang="en-US" dirty="0"/>
          </a:p>
        </p:txBody>
      </p:sp>
      <p:sp>
        <p:nvSpPr>
          <p:cNvPr id="3" name="Text Placeholder 2"/>
          <p:cNvSpPr>
            <a:spLocks noGrp="1"/>
          </p:cNvSpPr>
          <p:nvPr>
            <p:ph type="body" idx="1"/>
          </p:nvPr>
        </p:nvSpPr>
        <p:spPr>
          <a:xfrm>
            <a:off x="573769" y="4216328"/>
            <a:ext cx="7209728" cy="1143324"/>
          </a:xfrm>
        </p:spPr>
        <p:txBody>
          <a:bodyPr/>
          <a:lstStyle>
            <a:lvl1pPr marL="0" indent="0" algn="r">
              <a:lnSpc>
                <a:spcPct val="112000"/>
              </a:lnSpc>
              <a:spcBef>
                <a:spcPts val="0"/>
              </a:spcBef>
              <a:spcAft>
                <a:spcPts val="0"/>
              </a:spcAft>
              <a:buNone/>
              <a:defRPr sz="1800">
                <a:solidFill>
                  <a:schemeClr val="tx2"/>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pt-BR"/>
              <a:t>Editar estilos de texto Mestre</a:t>
            </a:r>
          </a:p>
        </p:txBody>
      </p:sp>
      <p:sp>
        <p:nvSpPr>
          <p:cNvPr id="4" name="Date Placeholder 3"/>
          <p:cNvSpPr>
            <a:spLocks noGrp="1"/>
          </p:cNvSpPr>
          <p:nvPr>
            <p:ph type="dt" sz="half" idx="10"/>
          </p:nvPr>
        </p:nvSpPr>
        <p:spPr>
          <a:xfrm>
            <a:off x="554181" y="6453386"/>
            <a:ext cx="1216807" cy="404614"/>
          </a:xfrm>
        </p:spPr>
        <p:txBody>
          <a:bodyPr/>
          <a:lstStyle>
            <a:lvl1pPr>
              <a:defRPr>
                <a:solidFill>
                  <a:schemeClr val="tx2"/>
                </a:solidFill>
              </a:defRPr>
            </a:lvl1pPr>
          </a:lstStyle>
          <a:p>
            <a:fld id="{C5D8102F-3A79-4A34-B52F-9241C9650087}" type="datetimeFigureOut">
              <a:rPr lang="pt-BR" smtClean="0"/>
              <a:t>26/02/2018</a:t>
            </a:fld>
            <a:endParaRPr lang="pt-BR"/>
          </a:p>
        </p:txBody>
      </p:sp>
      <p:sp>
        <p:nvSpPr>
          <p:cNvPr id="5" name="Footer Placeholder 4"/>
          <p:cNvSpPr>
            <a:spLocks noGrp="1"/>
          </p:cNvSpPr>
          <p:nvPr>
            <p:ph type="ftr" sz="quarter" idx="11"/>
          </p:nvPr>
        </p:nvSpPr>
        <p:spPr>
          <a:xfrm>
            <a:off x="1938234" y="6453386"/>
            <a:ext cx="5267533" cy="404614"/>
          </a:xfrm>
        </p:spPr>
        <p:txBody>
          <a:bodyPr/>
          <a:lstStyle>
            <a:lvl1pPr algn="ctr">
              <a:defRPr>
                <a:solidFill>
                  <a:schemeClr val="tx2"/>
                </a:solidFill>
              </a:defRPr>
            </a:lvl1pPr>
          </a:lstStyle>
          <a:p>
            <a:endParaRPr lang="pt-BR"/>
          </a:p>
        </p:txBody>
      </p:sp>
      <p:sp>
        <p:nvSpPr>
          <p:cNvPr id="6" name="Slide Number Placeholder 5"/>
          <p:cNvSpPr>
            <a:spLocks noGrp="1"/>
          </p:cNvSpPr>
          <p:nvPr>
            <p:ph type="sldNum" sz="quarter" idx="12"/>
          </p:nvPr>
        </p:nvSpPr>
        <p:spPr>
          <a:xfrm>
            <a:off x="7373012" y="6453386"/>
            <a:ext cx="1197219" cy="404614"/>
          </a:xfrm>
        </p:spPr>
        <p:txBody>
          <a:bodyPr/>
          <a:lstStyle>
            <a:lvl1pPr>
              <a:defRPr>
                <a:solidFill>
                  <a:schemeClr val="tx2"/>
                </a:solidFill>
              </a:defRPr>
            </a:lvl1pPr>
          </a:lstStyle>
          <a:p>
            <a:fld id="{AACCD62A-8A64-4A08-B47D-8D803E0407A8}" type="slidenum">
              <a:rPr lang="pt-BR" smtClean="0"/>
              <a:t>‹nº›</a:t>
            </a:fld>
            <a:endParaRPr lang="pt-BR"/>
          </a:p>
        </p:txBody>
      </p:sp>
      <p:sp>
        <p:nvSpPr>
          <p:cNvPr id="7" name="Freeform 6"/>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bg2"/>
          </a:solidFill>
          <a:ln w="0">
            <a:noFill/>
            <a:prstDash val="solid"/>
            <a:round/>
            <a:headEnd/>
            <a:tailEnd/>
          </a:ln>
        </p:spPr>
      </p:sp>
      <p:sp>
        <p:nvSpPr>
          <p:cNvPr id="8" name="Freeform 7" title="Crop Mark"/>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accent1"/>
          </a:solidFill>
          <a:ln w="0">
            <a:noFill/>
            <a:prstDash val="solid"/>
            <a:round/>
            <a:headEnd/>
            <a:tailEnd/>
          </a:ln>
        </p:spPr>
      </p:sp>
    </p:spTree>
    <p:extLst>
      <p:ext uri="{BB962C8B-B14F-4D97-AF65-F5344CB8AC3E}">
        <p14:creationId xmlns:p14="http://schemas.microsoft.com/office/powerpoint/2010/main" val="305040386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pt-BR"/>
              <a:t>Clique para editar o título Mestre</a:t>
            </a:r>
            <a:endParaRPr lang="en-US" dirty="0"/>
          </a:p>
        </p:txBody>
      </p:sp>
      <p:sp>
        <p:nvSpPr>
          <p:cNvPr id="3" name="Content Placeholder 2"/>
          <p:cNvSpPr>
            <a:spLocks noGrp="1"/>
          </p:cNvSpPr>
          <p:nvPr>
            <p:ph sz="half" idx="1"/>
          </p:nvPr>
        </p:nvSpPr>
        <p:spPr>
          <a:xfrm>
            <a:off x="1028700" y="2286000"/>
            <a:ext cx="3335840"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4894052" y="2286000"/>
            <a:ext cx="3335840"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C5D8102F-3A79-4A34-B52F-9241C9650087}" type="datetimeFigureOut">
              <a:rPr lang="pt-BR" smtClean="0"/>
              <a:t>26/02/2018</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AACCD62A-8A64-4A08-B47D-8D803E0407A8}" type="slidenum">
              <a:rPr lang="pt-BR" smtClean="0"/>
              <a:t>‹nº›</a:t>
            </a:fld>
            <a:endParaRPr lang="pt-BR"/>
          </a:p>
        </p:txBody>
      </p:sp>
    </p:spTree>
    <p:extLst>
      <p:ext uri="{BB962C8B-B14F-4D97-AF65-F5344CB8AC3E}">
        <p14:creationId xmlns:p14="http://schemas.microsoft.com/office/powerpoint/2010/main" val="8606794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a:xfrm>
            <a:off x="1028700" y="685800"/>
            <a:ext cx="7200900" cy="1485900"/>
          </a:xfrm>
        </p:spPr>
        <p:txBody>
          <a:bodyPr/>
          <a:lstStyle>
            <a:lvl1pPr>
              <a:defRPr>
                <a:solidFill>
                  <a:schemeClr val="tx2"/>
                </a:solidFill>
              </a:defRPr>
            </a:lvl1pPr>
          </a:lstStyle>
          <a:p>
            <a:r>
              <a:rPr lang="pt-BR"/>
              <a:t>Clique para editar o título Mestre</a:t>
            </a:r>
            <a:endParaRPr lang="en-US" dirty="0"/>
          </a:p>
        </p:txBody>
      </p:sp>
      <p:sp>
        <p:nvSpPr>
          <p:cNvPr id="3" name="Text Placeholder 2"/>
          <p:cNvSpPr>
            <a:spLocks noGrp="1"/>
          </p:cNvSpPr>
          <p:nvPr>
            <p:ph type="body" idx="1"/>
          </p:nvPr>
        </p:nvSpPr>
        <p:spPr>
          <a:xfrm>
            <a:off x="1028700" y="2340230"/>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pt-BR"/>
              <a:t>Editar estilos de texto Mestre</a:t>
            </a:r>
          </a:p>
        </p:txBody>
      </p:sp>
      <p:sp>
        <p:nvSpPr>
          <p:cNvPr id="4" name="Content Placeholder 3"/>
          <p:cNvSpPr>
            <a:spLocks noGrp="1"/>
          </p:cNvSpPr>
          <p:nvPr>
            <p:ph sz="half" idx="2"/>
          </p:nvPr>
        </p:nvSpPr>
        <p:spPr>
          <a:xfrm>
            <a:off x="1028700" y="3305208"/>
            <a:ext cx="3335839"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4893760" y="2349754"/>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pt-BR"/>
              <a:t>Editar estilos de texto Mestre</a:t>
            </a:r>
          </a:p>
        </p:txBody>
      </p:sp>
      <p:sp>
        <p:nvSpPr>
          <p:cNvPr id="6" name="Content Placeholder 5"/>
          <p:cNvSpPr>
            <a:spLocks noGrp="1"/>
          </p:cNvSpPr>
          <p:nvPr>
            <p:ph sz="quarter" idx="4"/>
          </p:nvPr>
        </p:nvSpPr>
        <p:spPr>
          <a:xfrm>
            <a:off x="4893760" y="3305208"/>
            <a:ext cx="3335840"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C5D8102F-3A79-4A34-B52F-9241C9650087}" type="datetimeFigureOut">
              <a:rPr lang="pt-BR" smtClean="0"/>
              <a:t>26/02/2018</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AACCD62A-8A64-4A08-B47D-8D803E0407A8}" type="slidenum">
              <a:rPr lang="pt-BR" smtClean="0"/>
              <a:t>‹nº›</a:t>
            </a:fld>
            <a:endParaRPr lang="pt-BR"/>
          </a:p>
        </p:txBody>
      </p:sp>
    </p:spTree>
    <p:extLst>
      <p:ext uri="{BB962C8B-B14F-4D97-AF65-F5344CB8AC3E}">
        <p14:creationId xmlns:p14="http://schemas.microsoft.com/office/powerpoint/2010/main" val="26032322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C5D8102F-3A79-4A34-B52F-9241C9650087}" type="datetimeFigureOut">
              <a:rPr lang="pt-BR" smtClean="0"/>
              <a:t>26/02/2018</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AACCD62A-8A64-4A08-B47D-8D803E0407A8}" type="slidenum">
              <a:rPr lang="pt-BR" smtClean="0"/>
              <a:t>‹nº›</a:t>
            </a:fld>
            <a:endParaRPr lang="pt-BR"/>
          </a:p>
        </p:txBody>
      </p:sp>
    </p:spTree>
    <p:extLst>
      <p:ext uri="{BB962C8B-B14F-4D97-AF65-F5344CB8AC3E}">
        <p14:creationId xmlns:p14="http://schemas.microsoft.com/office/powerpoint/2010/main" val="4106117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D8102F-3A79-4A34-B52F-9241C9650087}" type="datetimeFigureOut">
              <a:rPr lang="pt-BR" smtClean="0"/>
              <a:t>26/02/2018</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AACCD62A-8A64-4A08-B47D-8D803E0407A8}" type="slidenum">
              <a:rPr lang="pt-BR" smtClean="0"/>
              <a:t>‹nº›</a:t>
            </a:fld>
            <a:endParaRPr lang="pt-BR"/>
          </a:p>
        </p:txBody>
      </p:sp>
    </p:spTree>
    <p:extLst>
      <p:ext uri="{BB962C8B-B14F-4D97-AF65-F5344CB8AC3E}">
        <p14:creationId xmlns:p14="http://schemas.microsoft.com/office/powerpoint/2010/main" val="30974692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Autofit/>
          </a:bodyPr>
          <a:lstStyle>
            <a:lvl1pPr>
              <a:lnSpc>
                <a:spcPct val="84000"/>
              </a:lnSpc>
              <a:defRPr sz="4400" baseline="0">
                <a:solidFill>
                  <a:schemeClr val="tx2"/>
                </a:solidFill>
              </a:defRPr>
            </a:lvl1pPr>
          </a:lstStyle>
          <a:p>
            <a:r>
              <a:rPr lang="pt-BR"/>
              <a:t>Clique para editar o título Mestre</a:t>
            </a:r>
            <a:endParaRPr lang="en-US" dirty="0"/>
          </a:p>
        </p:txBody>
      </p:sp>
      <p:sp>
        <p:nvSpPr>
          <p:cNvPr id="3" name="Content Placeholder 2"/>
          <p:cNvSpPr>
            <a:spLocks noGrp="1"/>
          </p:cNvSpPr>
          <p:nvPr>
            <p:ph idx="1"/>
          </p:nvPr>
        </p:nvSpPr>
        <p:spPr>
          <a:xfrm>
            <a:off x="4692015" y="685801"/>
            <a:ext cx="3909060" cy="5175250"/>
          </a:xfrm>
        </p:spPr>
        <p:txBody>
          <a:bodyPr/>
          <a:lstStyle>
            <a:lvl1pPr>
              <a:defRPr sz="1500"/>
            </a:lvl1pPr>
            <a:lvl2pPr>
              <a:defRPr sz="1500"/>
            </a:lvl2pPr>
            <a:lvl3pPr>
              <a:defRPr sz="1350"/>
            </a:lvl3pPr>
            <a:lvl4pPr>
              <a:defRPr sz="1350"/>
            </a:lvl4pPr>
            <a:lvl5pPr>
              <a:defRPr sz="1200"/>
            </a:lvl5pPr>
            <a:lvl6pPr>
              <a:defRPr sz="1200"/>
            </a:lvl6pPr>
            <a:lvl7pPr>
              <a:defRPr sz="1200"/>
            </a:lvl7pPr>
            <a:lvl8pPr>
              <a:defRPr sz="1200"/>
            </a:lvl8pPr>
            <a:lvl9pPr>
              <a:defRPr sz="1200"/>
            </a:lvl9p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542925" y="2856344"/>
            <a:ext cx="2891790" cy="3011056"/>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pt-BR"/>
              <a:t>Editar estilos de texto Mestre</a:t>
            </a:r>
          </a:p>
        </p:txBody>
      </p:sp>
      <p:sp>
        <p:nvSpPr>
          <p:cNvPr id="5" name="Date Placeholder 4"/>
          <p:cNvSpPr>
            <a:spLocks noGrp="1"/>
          </p:cNvSpPr>
          <p:nvPr>
            <p:ph type="dt" sz="half" idx="10"/>
          </p:nvPr>
        </p:nvSpPr>
        <p:spPr>
          <a:xfrm>
            <a:off x="542925" y="6453386"/>
            <a:ext cx="903429" cy="404614"/>
          </a:xfrm>
        </p:spPr>
        <p:txBody>
          <a:bodyPr/>
          <a:lstStyle>
            <a:lvl1pPr>
              <a:defRPr>
                <a:solidFill>
                  <a:schemeClr val="tx2"/>
                </a:solidFill>
              </a:defRPr>
            </a:lvl1pPr>
          </a:lstStyle>
          <a:p>
            <a:fld id="{C5D8102F-3A79-4A34-B52F-9241C9650087}" type="datetimeFigureOut">
              <a:rPr lang="pt-BR" smtClean="0"/>
              <a:t>26/02/2018</a:t>
            </a:fld>
            <a:endParaRPr lang="pt-BR"/>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endParaRPr lang="pt-BR"/>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AACCD62A-8A64-4A08-B47D-8D803E0407A8}" type="slidenum">
              <a:rPr lang="pt-BR" smtClean="0"/>
              <a:t>‹nº›</a:t>
            </a:fld>
            <a:endParaRPr lang="pt-BR"/>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2270642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rmAutofit/>
          </a:bodyPr>
          <a:lstStyle>
            <a:lvl1pPr>
              <a:lnSpc>
                <a:spcPct val="84000"/>
              </a:lnSpc>
              <a:defRPr sz="4400" baseline="0"/>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4149090" y="1"/>
            <a:ext cx="4994910" cy="6857999"/>
          </a:xfrm>
        </p:spPr>
        <p:txBody>
          <a:bodyPr anchor="t">
            <a:normAutofit/>
          </a:bodyPr>
          <a:lstStyle>
            <a:lvl1pPr marL="0" indent="0">
              <a:buNone/>
              <a:defRPr sz="1500"/>
            </a:lvl1pPr>
            <a:lvl2pPr marL="342900" indent="0">
              <a:buNone/>
              <a:defRPr sz="1500"/>
            </a:lvl2pPr>
            <a:lvl3pPr marL="685800" indent="0">
              <a:buNone/>
              <a:defRPr sz="15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pt-BR"/>
              <a:t>Clique no ícone para adicionar uma imagem</a:t>
            </a:r>
            <a:endParaRPr lang="en-US" dirty="0"/>
          </a:p>
        </p:txBody>
      </p:sp>
      <p:sp>
        <p:nvSpPr>
          <p:cNvPr id="4" name="Text Placeholder 3"/>
          <p:cNvSpPr>
            <a:spLocks noGrp="1"/>
          </p:cNvSpPr>
          <p:nvPr>
            <p:ph type="body" sz="half" idx="2"/>
          </p:nvPr>
        </p:nvSpPr>
        <p:spPr>
          <a:xfrm>
            <a:off x="542925" y="2855968"/>
            <a:ext cx="2891790" cy="3011432"/>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pt-BR"/>
              <a:t>Editar estilos de texto Mestre</a:t>
            </a:r>
          </a:p>
        </p:txBody>
      </p:sp>
      <p:sp>
        <p:nvSpPr>
          <p:cNvPr id="5" name="Date Placeholder 4"/>
          <p:cNvSpPr>
            <a:spLocks noGrp="1"/>
          </p:cNvSpPr>
          <p:nvPr>
            <p:ph type="dt" sz="half" idx="10"/>
          </p:nvPr>
        </p:nvSpPr>
        <p:spPr>
          <a:xfrm>
            <a:off x="542925" y="6453386"/>
            <a:ext cx="903429" cy="404614"/>
          </a:xfrm>
        </p:spPr>
        <p:txBody>
          <a:bodyPr/>
          <a:lstStyle>
            <a:lvl1pPr>
              <a:defRPr>
                <a:solidFill>
                  <a:schemeClr val="tx2"/>
                </a:solidFill>
              </a:defRPr>
            </a:lvl1pPr>
          </a:lstStyle>
          <a:p>
            <a:fld id="{C5D8102F-3A79-4A34-B52F-9241C9650087}" type="datetimeFigureOut">
              <a:rPr lang="pt-BR" smtClean="0"/>
              <a:t>26/02/2018</a:t>
            </a:fld>
            <a:endParaRPr lang="pt-BR"/>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AACCD62A-8A64-4A08-B47D-8D803E0407A8}" type="slidenum">
              <a:rPr lang="pt-BR" smtClean="0"/>
              <a:t>‹nº›</a:t>
            </a:fld>
            <a:endParaRPr lang="pt-BR"/>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0478012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8700" y="685800"/>
            <a:ext cx="7200900" cy="1485900"/>
          </a:xfrm>
          <a:prstGeom prst="rect">
            <a:avLst/>
          </a:prstGeom>
        </p:spPr>
        <p:txBody>
          <a:bodyPr vert="horz" lIns="91440" tIns="45720" rIns="91440" bIns="45720" rtlCol="0" anchor="t">
            <a:normAutofit/>
          </a:bodyPr>
          <a:lstStyle/>
          <a:p>
            <a:r>
              <a:rPr lang="pt-BR"/>
              <a:t>Clique para editar o título Mestre</a:t>
            </a:r>
            <a:endParaRPr lang="en-US" dirty="0"/>
          </a:p>
        </p:txBody>
      </p:sp>
      <p:sp>
        <p:nvSpPr>
          <p:cNvPr id="3" name="Text Placeholder 2"/>
          <p:cNvSpPr>
            <a:spLocks noGrp="1"/>
          </p:cNvSpPr>
          <p:nvPr>
            <p:ph type="body" idx="1"/>
          </p:nvPr>
        </p:nvSpPr>
        <p:spPr>
          <a:xfrm>
            <a:off x="1028700" y="2286000"/>
            <a:ext cx="7200900" cy="3581400"/>
          </a:xfrm>
          <a:prstGeom prst="rect">
            <a:avLst/>
          </a:prstGeom>
        </p:spPr>
        <p:txBody>
          <a:bodyPr vert="horz" lIns="91440" tIns="45720" rIns="91440" bIns="45720" rtlCol="0">
            <a:normAutofit/>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1042987" y="6453386"/>
            <a:ext cx="903429" cy="404614"/>
          </a:xfrm>
          <a:prstGeom prst="rect">
            <a:avLst/>
          </a:prstGeom>
        </p:spPr>
        <p:txBody>
          <a:bodyPr vert="horz" lIns="91440" tIns="45720" rIns="91440" bIns="45720" rtlCol="0" anchor="ctr"/>
          <a:lstStyle>
            <a:lvl1pPr algn="l">
              <a:defRPr sz="1000" baseline="0">
                <a:solidFill>
                  <a:schemeClr val="tx2"/>
                </a:solidFill>
              </a:defRPr>
            </a:lvl1pPr>
          </a:lstStyle>
          <a:p>
            <a:fld id="{C5D8102F-3A79-4A34-B52F-9241C9650087}" type="datetimeFigureOut">
              <a:rPr lang="pt-BR" smtClean="0"/>
              <a:t>26/02/2018</a:t>
            </a:fld>
            <a:endParaRPr lang="pt-BR"/>
          </a:p>
        </p:txBody>
      </p:sp>
      <p:sp>
        <p:nvSpPr>
          <p:cNvPr id="5" name="Footer Placeholder 4"/>
          <p:cNvSpPr>
            <a:spLocks noGrp="1"/>
          </p:cNvSpPr>
          <p:nvPr>
            <p:ph type="ftr" sz="quarter" idx="3"/>
          </p:nvPr>
        </p:nvSpPr>
        <p:spPr>
          <a:xfrm>
            <a:off x="2170173" y="6453386"/>
            <a:ext cx="4710623" cy="404614"/>
          </a:xfrm>
          <a:prstGeom prst="rect">
            <a:avLst/>
          </a:prstGeom>
        </p:spPr>
        <p:txBody>
          <a:bodyPr vert="horz" lIns="91440" tIns="45720" rIns="91440" bIns="45720" rtlCol="0" anchor="ctr"/>
          <a:lstStyle>
            <a:lvl1pPr algn="l">
              <a:defRPr sz="1000" baseline="0">
                <a:solidFill>
                  <a:schemeClr val="tx2"/>
                </a:solidFill>
              </a:defRPr>
            </a:lvl1pPr>
          </a:lstStyle>
          <a:p>
            <a:endParaRPr lang="pt-BR"/>
          </a:p>
        </p:txBody>
      </p:sp>
      <p:sp>
        <p:nvSpPr>
          <p:cNvPr id="6" name="Slide Number Placeholder 5"/>
          <p:cNvSpPr>
            <a:spLocks noGrp="1"/>
          </p:cNvSpPr>
          <p:nvPr>
            <p:ph type="sldNum" sz="quarter" idx="4"/>
          </p:nvPr>
        </p:nvSpPr>
        <p:spPr>
          <a:xfrm>
            <a:off x="7104552" y="6453386"/>
            <a:ext cx="1197219" cy="404614"/>
          </a:xfrm>
          <a:prstGeom prst="rect">
            <a:avLst/>
          </a:prstGeom>
        </p:spPr>
        <p:txBody>
          <a:bodyPr vert="horz" lIns="91440" tIns="45720" rIns="91440" bIns="45720" rtlCol="0" anchor="ctr"/>
          <a:lstStyle>
            <a:lvl1pPr algn="r">
              <a:defRPr sz="1000" baseline="0">
                <a:solidFill>
                  <a:schemeClr val="tx2"/>
                </a:solidFill>
              </a:defRPr>
            </a:lvl1pPr>
          </a:lstStyle>
          <a:p>
            <a:fld id="{AACCD62A-8A64-4A08-B47D-8D803E0407A8}" type="slidenum">
              <a:rPr lang="pt-BR" smtClean="0"/>
              <a:t>‹nº›</a:t>
            </a:fld>
            <a:endParaRPr lang="pt-BR"/>
          </a:p>
        </p:txBody>
      </p:sp>
      <p:sp>
        <p:nvSpPr>
          <p:cNvPr id="9" name="Rectangle 8"/>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title="Side bar"/>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004095395"/>
      </p:ext>
    </p:extLst>
  </p:cSld>
  <p:clrMap bg1="lt1" tx1="dk1" bg2="lt2" tx2="dk2" accent1="accent1" accent2="accent2" accent3="accent3" accent4="accent4" accent5="accent5" accent6="accent6" hlink="hlink" folHlink="folHlink"/>
  <p:sldLayoutIdLst>
    <p:sldLayoutId id="2147483980" r:id="rId1"/>
    <p:sldLayoutId id="2147483981" r:id="rId2"/>
    <p:sldLayoutId id="2147483982" r:id="rId3"/>
    <p:sldLayoutId id="2147483983" r:id="rId4"/>
    <p:sldLayoutId id="2147483984" r:id="rId5"/>
    <p:sldLayoutId id="2147483985" r:id="rId6"/>
    <p:sldLayoutId id="2147483986" r:id="rId7"/>
    <p:sldLayoutId id="2147483987" r:id="rId8"/>
    <p:sldLayoutId id="2147483988" r:id="rId9"/>
    <p:sldLayoutId id="2147483989" r:id="rId10"/>
    <p:sldLayoutId id="2147483990" r:id="rId11"/>
  </p:sldLayoutIdLst>
  <p:txStyles>
    <p:titleStyle>
      <a:lvl1pPr algn="l" defTabSz="6858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6858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pos="6912">
          <p15:clr>
            <a:srgbClr val="F26B43"/>
          </p15:clr>
        </p15:guide>
        <p15:guide id="2" pos="936">
          <p15:clr>
            <a:srgbClr val="F26B43"/>
          </p15:clr>
        </p15:guide>
        <p15:guide id="3" pos="864">
          <p15:clr>
            <a:srgbClr val="F26B43"/>
          </p15:clr>
        </p15:guide>
        <p15:guide id="0" orient="horz" pos="1368">
          <p15:clr>
            <a:srgbClr val="F26B43"/>
          </p15:clr>
        </p15:guide>
        <p15:guide id="4" orient="horz" pos="1440">
          <p15:clr>
            <a:srgbClr val="F26B43"/>
          </p15:clr>
        </p15:guide>
        <p15:guide id="5" orient="horz" pos="3696">
          <p15:clr>
            <a:srgbClr val="F26B43"/>
          </p15:clr>
        </p15:guide>
        <p15:guide id="6" orient="horz" pos="432">
          <p15:clr>
            <a:srgbClr val="F26B43"/>
          </p15:clr>
        </p15:guide>
        <p15:guide id="7" orient="horz" pos="1512">
          <p15:clr>
            <a:srgbClr val="F26B43"/>
          </p15:clr>
        </p15:guide>
        <p15:guide id="8" pos="5184">
          <p15:clr>
            <a:srgbClr val="F26B43"/>
          </p15:clr>
        </p15:guide>
        <p15:guide id="9" pos="702">
          <p15:clr>
            <a:srgbClr val="F26B43"/>
          </p15:clr>
        </p15:guide>
        <p15:guide id="10" pos="648">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pessoasegestao.blogspot.com/2011/06/evolucao-das-organizacoes.html"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autossustentavel.com/2014/09/os-desafios-na-captacao-de-recursos.html" TargetMode="External"/><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en.wikipedia.org/wiki/File:Lions_Clubs_International_logo.svg" TargetMode="External"/><Relationship Id="rId2" Type="http://schemas.openxmlformats.org/officeDocument/2006/relationships/image" Target="../media/image9.png"/><Relationship Id="rId1" Type="http://schemas.openxmlformats.org/officeDocument/2006/relationships/slideLayout" Target="../slideLayouts/slideLayout2.xml"/><Relationship Id="rId5" Type="http://schemas.openxmlformats.org/officeDocument/2006/relationships/hyperlink" Target="http://elaine-dedentroprafora.blogspot.com/2011/10/ta-todo-mundo-louco-oba-sera.html" TargetMode="External"/><Relationship Id="rId4" Type="http://schemas.openxmlformats.org/officeDocument/2006/relationships/image" Target="../media/image10.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436346" y="1196752"/>
            <a:ext cx="6270922" cy="2232248"/>
          </a:xfrm>
        </p:spPr>
        <p:txBody>
          <a:bodyPr>
            <a:noAutofit/>
          </a:bodyPr>
          <a:lstStyle/>
          <a:p>
            <a:r>
              <a:rPr lang="pt-BR" sz="48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GESTÃO DE ORGANIZAÇÕES SOCIAIS</a:t>
            </a:r>
          </a:p>
        </p:txBody>
      </p:sp>
      <p:sp>
        <p:nvSpPr>
          <p:cNvPr id="3" name="Subtítulo 2"/>
          <p:cNvSpPr>
            <a:spLocks noGrp="1"/>
          </p:cNvSpPr>
          <p:nvPr>
            <p:ph type="subTitle" idx="1"/>
          </p:nvPr>
        </p:nvSpPr>
        <p:spPr>
          <a:xfrm>
            <a:off x="2051720" y="3429001"/>
            <a:ext cx="5081965" cy="1008111"/>
          </a:xfrm>
        </p:spPr>
        <p:txBody>
          <a:bodyPr>
            <a:noAutofit/>
          </a:bodyPr>
          <a:lstStyle/>
          <a:p>
            <a:r>
              <a:rPr lang="pt-BR" sz="3200" b="1" dirty="0">
                <a:solidFill>
                  <a:srgbClr val="0070C0"/>
                </a:solidFill>
                <a:latin typeface="Times New Roman" panose="02020603050405020304" pitchFamily="18" charset="0"/>
                <a:cs typeface="Times New Roman" panose="02020603050405020304" pitchFamily="18" charset="0"/>
              </a:rPr>
              <a:t>DESAFIOS E RESPONSABILIDADES</a:t>
            </a:r>
          </a:p>
        </p:txBody>
      </p:sp>
      <p:sp>
        <p:nvSpPr>
          <p:cNvPr id="4" name="CaixaDeTexto 3">
            <a:extLst>
              <a:ext uri="{FF2B5EF4-FFF2-40B4-BE49-F238E27FC236}">
                <a16:creationId xmlns:a16="http://schemas.microsoft.com/office/drawing/2014/main" xmlns="" id="{8E18D221-8670-464D-B01F-E05710663D87}"/>
              </a:ext>
            </a:extLst>
          </p:cNvPr>
          <p:cNvSpPr txBox="1"/>
          <p:nvPr/>
        </p:nvSpPr>
        <p:spPr>
          <a:xfrm>
            <a:off x="827584" y="5013176"/>
            <a:ext cx="7632848" cy="1015663"/>
          </a:xfrm>
          <a:prstGeom prst="rect">
            <a:avLst/>
          </a:prstGeom>
          <a:noFill/>
        </p:spPr>
        <p:txBody>
          <a:bodyPr wrap="square" rtlCol="0">
            <a:spAutoFit/>
          </a:bodyPr>
          <a:lstStyle/>
          <a:p>
            <a:r>
              <a:rPr lang="pt-BR" dirty="0">
                <a:solidFill>
                  <a:srgbClr val="C00000"/>
                </a:solidFill>
              </a:rPr>
              <a:t> </a:t>
            </a:r>
            <a:r>
              <a:rPr lang="pt-BR" sz="2000" dirty="0">
                <a:latin typeface="Times New Roman" panose="02020603050405020304" pitchFamily="18" charset="0"/>
                <a:cs typeface="Times New Roman" panose="02020603050405020304" pitchFamily="18" charset="0"/>
              </a:rPr>
              <a:t>Jorge Fernando </a:t>
            </a:r>
            <a:r>
              <a:rPr lang="pt-BR" sz="2000" dirty="0" err="1">
                <a:latin typeface="Times New Roman" panose="02020603050405020304" pitchFamily="18" charset="0"/>
                <a:cs typeface="Times New Roman" panose="02020603050405020304" pitchFamily="18" charset="0"/>
              </a:rPr>
              <a:t>Dettmam</a:t>
            </a:r>
            <a:r>
              <a:rPr lang="pt-BR" sz="2000" dirty="0">
                <a:latin typeface="Times New Roman" panose="02020603050405020304" pitchFamily="18" charset="0"/>
                <a:cs typeface="Times New Roman" panose="02020603050405020304" pitchFamily="18" charset="0"/>
              </a:rPr>
              <a:t> – Advogado da Secretaria Estadual de Saúde</a:t>
            </a:r>
          </a:p>
          <a:p>
            <a:r>
              <a:rPr lang="pt-BR" sz="2000" dirty="0">
                <a:latin typeface="Times New Roman" panose="02020603050405020304" pitchFamily="18" charset="0"/>
                <a:cs typeface="Times New Roman" panose="02020603050405020304" pitchFamily="18" charset="0"/>
              </a:rPr>
              <a:t> Lions Clube RJ Leme – 1º Vice-Presidente</a:t>
            </a:r>
          </a:p>
          <a:p>
            <a:r>
              <a:rPr lang="pt-BR" sz="2000" dirty="0">
                <a:latin typeface="Times New Roman" panose="02020603050405020304" pitchFamily="18" charset="0"/>
                <a:cs typeface="Times New Roman" panose="02020603050405020304" pitchFamily="18" charset="0"/>
              </a:rPr>
              <a:t> Coordenador do Concurso de Eficiência</a:t>
            </a:r>
          </a:p>
        </p:txBody>
      </p:sp>
    </p:spTree>
    <p:extLst>
      <p:ext uri="{BB962C8B-B14F-4D97-AF65-F5344CB8AC3E}">
        <p14:creationId xmlns:p14="http://schemas.microsoft.com/office/powerpoint/2010/main" val="17036185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57200" y="332656"/>
            <a:ext cx="8435280" cy="6192688"/>
          </a:xfrm>
        </p:spPr>
        <p:txBody>
          <a:bodyPr>
            <a:normAutofit fontScale="47500" lnSpcReduction="20000"/>
          </a:bodyPr>
          <a:lstStyle/>
          <a:p>
            <a:pPr algn="just"/>
            <a:endParaRPr lang="pt-BR" sz="2500" dirty="0">
              <a:latin typeface="Bookman Old Style" panose="02050604050505020204" pitchFamily="18" charset="0"/>
            </a:endParaRPr>
          </a:p>
          <a:p>
            <a:pPr algn="just"/>
            <a:r>
              <a:rPr lang="pt-BR" sz="4400" dirty="0">
                <a:latin typeface="Bookman Old Style" panose="02050604050505020204" pitchFamily="18" charset="0"/>
              </a:rPr>
              <a:t>V - encerrados os processos de inventário, os cargos efetivos vagos e os em comissão serão considerados extintos; </a:t>
            </a:r>
          </a:p>
          <a:p>
            <a:pPr algn="just"/>
            <a:endParaRPr lang="pt-BR" sz="4400" dirty="0">
              <a:latin typeface="Bookman Old Style" panose="02050604050505020204" pitchFamily="18" charset="0"/>
            </a:endParaRPr>
          </a:p>
          <a:p>
            <a:pPr algn="just"/>
            <a:r>
              <a:rPr lang="pt-BR" sz="4400" dirty="0">
                <a:latin typeface="Bookman Old Style" panose="02050604050505020204" pitchFamily="18" charset="0"/>
              </a:rPr>
              <a:t>VI - a organização social que tiver absorvido as atribuições das unidades extintas poderá adotar os símbolos designativos destes, seguidos da identificação "OS". </a:t>
            </a:r>
          </a:p>
          <a:p>
            <a:pPr algn="just"/>
            <a:endParaRPr lang="pt-BR" sz="4400" dirty="0">
              <a:latin typeface="Bookman Old Style" panose="02050604050505020204" pitchFamily="18" charset="0"/>
            </a:endParaRPr>
          </a:p>
          <a:p>
            <a:pPr algn="just"/>
            <a:r>
              <a:rPr lang="pt-BR" sz="4400" dirty="0">
                <a:latin typeface="Bookman Old Style" panose="02050604050505020204" pitchFamily="18" charset="0"/>
              </a:rPr>
              <a:t>§ 1o A absorção pelas organizações sociais das atividades das unidades extintas efetivar-se-á mediante a celebração de contrato de gestão, na forma dos </a:t>
            </a:r>
            <a:r>
              <a:rPr lang="pt-BR" sz="4400" dirty="0" err="1">
                <a:latin typeface="Bookman Old Style" panose="02050604050505020204" pitchFamily="18" charset="0"/>
              </a:rPr>
              <a:t>arts</a:t>
            </a:r>
            <a:r>
              <a:rPr lang="pt-BR" sz="4400" dirty="0">
                <a:latin typeface="Bookman Old Style" panose="02050604050505020204" pitchFamily="18" charset="0"/>
              </a:rPr>
              <a:t>. 6o e 7o. </a:t>
            </a:r>
          </a:p>
          <a:p>
            <a:pPr algn="just"/>
            <a:endParaRPr lang="pt-BR" sz="4400" dirty="0">
              <a:latin typeface="Bookman Old Style" panose="02050604050505020204" pitchFamily="18" charset="0"/>
            </a:endParaRPr>
          </a:p>
          <a:p>
            <a:pPr algn="just"/>
            <a:r>
              <a:rPr lang="pt-BR" sz="4400" dirty="0">
                <a:latin typeface="Bookman Old Style" panose="02050604050505020204" pitchFamily="18" charset="0"/>
              </a:rPr>
              <a:t>§ 2o Poderá ser adicionada às dotações orçamentárias referidas no inciso IV parcela dos recursos decorrentes da economia de despesa incorrida pela União com os cargos e funções comissionados existentes nas unidades extintas.</a:t>
            </a:r>
          </a:p>
          <a:p>
            <a:endParaRPr lang="pt-BR" dirty="0"/>
          </a:p>
        </p:txBody>
      </p:sp>
      <p:pic>
        <p:nvPicPr>
          <p:cNvPr id="4" name="Imagem 3">
            <a:extLst>
              <a:ext uri="{FF2B5EF4-FFF2-40B4-BE49-F238E27FC236}">
                <a16:creationId xmlns:a16="http://schemas.microsoft.com/office/drawing/2014/main" xmlns="" id="{56BAD26A-D100-4D8C-9097-27E1AB633DF2}"/>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xmlns="" r:id="rId3"/>
              </a:ext>
            </a:extLst>
          </a:blip>
          <a:stretch>
            <a:fillRect/>
          </a:stretch>
        </p:blipFill>
        <p:spPr>
          <a:xfrm>
            <a:off x="2195736" y="5301208"/>
            <a:ext cx="5544616" cy="1423045"/>
          </a:xfrm>
          <a:prstGeom prst="rect">
            <a:avLst/>
          </a:prstGeom>
        </p:spPr>
      </p:pic>
    </p:spTree>
    <p:extLst>
      <p:ext uri="{BB962C8B-B14F-4D97-AF65-F5344CB8AC3E}">
        <p14:creationId xmlns:p14="http://schemas.microsoft.com/office/powerpoint/2010/main" val="18681450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57200" y="332656"/>
            <a:ext cx="8435280" cy="6525344"/>
          </a:xfrm>
        </p:spPr>
        <p:txBody>
          <a:bodyPr>
            <a:normAutofit fontScale="85000" lnSpcReduction="20000"/>
          </a:bodyPr>
          <a:lstStyle/>
          <a:p>
            <a:pPr algn="just"/>
            <a:r>
              <a:rPr lang="pt-BR" sz="2300" dirty="0">
                <a:latin typeface="Bookman Old Style" panose="02050604050505020204" pitchFamily="18" charset="0"/>
              </a:rPr>
              <a:t>Tal previsão é bastante polêmica, pois se identifica um óbice constitucional: a </a:t>
            </a:r>
            <a:r>
              <a:rPr lang="pt-BR" sz="2300" dirty="0">
                <a:solidFill>
                  <a:srgbClr val="FF0000"/>
                </a:solidFill>
                <a:latin typeface="Bookman Old Style" panose="02050604050505020204" pitchFamily="18" charset="0"/>
              </a:rPr>
              <a:t>necessidade de licitação</a:t>
            </a:r>
            <a:r>
              <a:rPr lang="pt-BR" sz="2300" dirty="0">
                <a:latin typeface="Bookman Old Style" panose="02050604050505020204" pitchFamily="18" charset="0"/>
              </a:rPr>
              <a:t> para a absorção do órgão público extinto, eis que implicará no uso exclusivo de bens públicos.</a:t>
            </a:r>
          </a:p>
          <a:p>
            <a:pPr algn="just"/>
            <a:r>
              <a:rPr lang="pt-BR" sz="2300" dirty="0">
                <a:latin typeface="Bookman Old Style" panose="02050604050505020204" pitchFamily="18" charset="0"/>
              </a:rPr>
              <a:t>Nessa linha, é importante observar que a Lei 8.666/93 prevê, como </a:t>
            </a:r>
            <a:r>
              <a:rPr lang="pt-BR" sz="2300" dirty="0">
                <a:solidFill>
                  <a:srgbClr val="FF0000"/>
                </a:solidFill>
                <a:latin typeface="Bookman Old Style" panose="02050604050505020204" pitchFamily="18" charset="0"/>
              </a:rPr>
              <a:t>hipótese de dispensa de licitação</a:t>
            </a:r>
            <a:r>
              <a:rPr lang="pt-BR" sz="2300" dirty="0">
                <a:latin typeface="Bookman Old Style" panose="02050604050505020204" pitchFamily="18" charset="0"/>
              </a:rPr>
              <a:t>, os contratos de prestação de serviços celebrados entre a entidade pública e a Organizações Sociais (art. 24, </a:t>
            </a:r>
            <a:r>
              <a:rPr lang="pt-BR" sz="2300" dirty="0" smtClean="0">
                <a:latin typeface="Bookman Old Style" panose="02050604050505020204" pitchFamily="18" charset="0"/>
              </a:rPr>
              <a:t>XXIV</a:t>
            </a:r>
            <a:r>
              <a:rPr lang="pt-BR" sz="2300" dirty="0">
                <a:latin typeface="Bookman Old Style" panose="02050604050505020204" pitchFamily="18" charset="0"/>
              </a:rPr>
              <a:t>). Nesse sentido:</a:t>
            </a:r>
          </a:p>
          <a:p>
            <a:pPr algn="just"/>
            <a:endParaRPr lang="pt-BR" sz="2300" dirty="0">
              <a:latin typeface="Bookman Old Style" panose="02050604050505020204" pitchFamily="18" charset="0"/>
            </a:endParaRPr>
          </a:p>
          <a:p>
            <a:pPr algn="just"/>
            <a:r>
              <a:rPr lang="pt-BR" sz="2300" b="1" dirty="0">
                <a:solidFill>
                  <a:srgbClr val="FF0000"/>
                </a:solidFill>
                <a:latin typeface="Bookman Old Style" panose="02050604050505020204" pitchFamily="18" charset="0"/>
              </a:rPr>
              <a:t>ADMINISTRATIVO. CONTRATO DE GESTÃO. LICITAÇÃO. DISPENSA. 1. O contrato de gestão administrativo constitui negócio jurídico criado pela Reforma Administrativa Pública de 1990. 2. A Lei n. 8.666, em seu art. 24, inciso XXIV, dispensa licitação para a celebração de contratos de prestação de serviços com as organizações sociais, qualificadas no âmbito das respectivas esferas de governo, para atividades contempladas no contrato de gestão. 3. Instituto Candango de Solidariedade (organização social) versus Distrito Federal. Legalidade de contrato de gestão celebrado entre partes. 4. Ausência de comprovação de prejuízo para a Administração em razão do contrato de gestão firmado. 5. A Ação Popular exige, para sua procedência, o binômio ilicitude e lesividade. 6. Recurso especial improvido. (STJ, RESP 200701138640, Rel. Min. José Delgado, 1ª Turma, DJE 23/06/2008)</a:t>
            </a:r>
          </a:p>
          <a:p>
            <a:endParaRPr lang="pt-BR" dirty="0"/>
          </a:p>
        </p:txBody>
      </p:sp>
    </p:spTree>
    <p:extLst>
      <p:ext uri="{BB962C8B-B14F-4D97-AF65-F5344CB8AC3E}">
        <p14:creationId xmlns:p14="http://schemas.microsoft.com/office/powerpoint/2010/main" val="28751224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57200" y="260648"/>
            <a:ext cx="8435280" cy="6408712"/>
          </a:xfrm>
        </p:spPr>
        <p:txBody>
          <a:bodyPr>
            <a:noAutofit/>
          </a:bodyPr>
          <a:lstStyle/>
          <a:p>
            <a:pPr algn="just"/>
            <a:r>
              <a:rPr lang="pt-BR" sz="2300" dirty="0">
                <a:latin typeface="Bookman Old Style" panose="02050604050505020204" pitchFamily="18" charset="0"/>
              </a:rPr>
              <a:t>Outra crítica comum reside na desnecessidade da pré-existência da entidade privada que pretender ser Organização Social. As atualmente existentes decorrem do processo de extinção de órgãos públicos, razão pela qual há quem considere se tratar de uma mera privatização do serviço público.</a:t>
            </a:r>
          </a:p>
          <a:p>
            <a:pPr algn="just"/>
            <a:r>
              <a:rPr lang="pt-BR" sz="2300" dirty="0">
                <a:latin typeface="Bookman Old Style" panose="02050604050505020204" pitchFamily="18" charset="0"/>
              </a:rPr>
              <a:t>Também é um ponto de discussão o fato de a qualificação, como Organização Social, ser conferida por ato discricionário da administração (art. 2º, inciso II, da Lei n.º 9.637/98), o que se considera uma forma de interferência do Estado nas entidades, bem como uma possibilidade de quebra do princípio da impessoalidade.</a:t>
            </a:r>
          </a:p>
          <a:p>
            <a:pPr algn="just"/>
            <a:r>
              <a:rPr lang="pt-BR" sz="2300" dirty="0">
                <a:latin typeface="Bookman Old Style" panose="02050604050505020204" pitchFamily="18" charset="0"/>
              </a:rPr>
              <a:t>Igualmente, a doutrina questiona a ausência de um prazo mínimo de constituição das entidades privadas a serem qualificadas como Organizações Sociais, ao contrário do que faz, por exemplo, com as entidades de fins filantrópicos (três anos de funcionamento).</a:t>
            </a:r>
          </a:p>
          <a:p>
            <a:pPr marL="0" indent="0" algn="just">
              <a:buNone/>
            </a:pPr>
            <a:endParaRPr lang="pt-BR" sz="2100" dirty="0">
              <a:latin typeface="Bookman Old Style" panose="02050604050505020204" pitchFamily="18" charset="0"/>
            </a:endParaRPr>
          </a:p>
        </p:txBody>
      </p:sp>
    </p:spTree>
    <p:extLst>
      <p:ext uri="{BB962C8B-B14F-4D97-AF65-F5344CB8AC3E}">
        <p14:creationId xmlns:p14="http://schemas.microsoft.com/office/powerpoint/2010/main" val="2518377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57200" y="404664"/>
            <a:ext cx="8435280" cy="6840760"/>
          </a:xfrm>
        </p:spPr>
        <p:txBody>
          <a:bodyPr>
            <a:normAutofit fontScale="55000" lnSpcReduction="20000"/>
          </a:bodyPr>
          <a:lstStyle/>
          <a:p>
            <a:pPr algn="just"/>
            <a:r>
              <a:rPr lang="pt-BR" sz="3800" dirty="0">
                <a:latin typeface="Bookman Old Style" panose="02050604050505020204" pitchFamily="18" charset="0"/>
              </a:rPr>
              <a:t>A inexistência de definição legal das contrapartidas ao Estado e do mínimo de serviços que devem ser prestados também são alvos de críticas. Parte dos juristas entende que relegar esses limitadores aos momentos da celebração do contrato de gestão representa um grande risco</a:t>
            </a:r>
          </a:p>
          <a:p>
            <a:pPr algn="just"/>
            <a:endParaRPr lang="pt-BR" sz="3800" dirty="0">
              <a:latin typeface="Bookman Old Style" panose="02050604050505020204" pitchFamily="18" charset="0"/>
            </a:endParaRPr>
          </a:p>
          <a:p>
            <a:pPr algn="just"/>
            <a:r>
              <a:rPr lang="pt-BR" sz="3800" dirty="0">
                <a:latin typeface="Bookman Old Style" panose="02050604050505020204" pitchFamily="18" charset="0"/>
              </a:rPr>
              <a:t>Contudo, não se identificam apenas críticas às Organizações Sociais e à Lei n.º 9.637/98. A norma trouxe avanços em comparação com as que a antecederam, como aquela que estabelecia o título de utilidade pública.</a:t>
            </a:r>
          </a:p>
          <a:p>
            <a:pPr algn="just"/>
            <a:endParaRPr lang="pt-BR" sz="3800" dirty="0">
              <a:latin typeface="Bookman Old Style" panose="02050604050505020204" pitchFamily="18" charset="0"/>
            </a:endParaRPr>
          </a:p>
          <a:p>
            <a:pPr algn="just"/>
            <a:r>
              <a:rPr lang="pt-BR" sz="3800" dirty="0">
                <a:latin typeface="Bookman Old Style" panose="02050604050505020204" pitchFamily="18" charset="0"/>
              </a:rPr>
              <a:t>É o caso da necessidade de os estatutos das entidades satisfazerem os requisitos arrolados no art. 3º da Lei nº 9.637/1998, sendo prevista a participação de representantes do Estado e da sociedade.</a:t>
            </a:r>
          </a:p>
          <a:p>
            <a:pPr algn="just"/>
            <a:endParaRPr lang="pt-BR" sz="3800" dirty="0">
              <a:latin typeface="Bookman Old Style" panose="02050604050505020204" pitchFamily="18" charset="0"/>
            </a:endParaRPr>
          </a:p>
          <a:p>
            <a:pPr algn="just"/>
            <a:r>
              <a:rPr lang="pt-BR" sz="3800" dirty="0">
                <a:latin typeface="Bookman Old Style" panose="02050604050505020204" pitchFamily="18" charset="0"/>
              </a:rPr>
              <a:t>Outro ponto positivo foi a instituição do contrato de gestão, que concede limites e estabelece metas a serem atingidas pela entidade, circunstância importante para o controle do uso dos recursos públicos destinados.</a:t>
            </a:r>
          </a:p>
          <a:p>
            <a:endParaRPr lang="pt-BR" dirty="0"/>
          </a:p>
        </p:txBody>
      </p:sp>
    </p:spTree>
    <p:extLst>
      <p:ext uri="{BB962C8B-B14F-4D97-AF65-F5344CB8AC3E}">
        <p14:creationId xmlns:p14="http://schemas.microsoft.com/office/powerpoint/2010/main" val="36000610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a:extLst>
              <a:ext uri="{FF2B5EF4-FFF2-40B4-BE49-F238E27FC236}">
                <a16:creationId xmlns:a16="http://schemas.microsoft.com/office/drawing/2014/main" xmlns="" id="{4B73D300-C078-4A11-A678-58F808B1D9E9}"/>
              </a:ext>
            </a:extLst>
          </p:cNvPr>
          <p:cNvSpPr/>
          <p:nvPr/>
        </p:nvSpPr>
        <p:spPr>
          <a:xfrm>
            <a:off x="899592" y="476672"/>
            <a:ext cx="7920880" cy="2492990"/>
          </a:xfrm>
          <a:prstGeom prst="rect">
            <a:avLst/>
          </a:prstGeom>
        </p:spPr>
        <p:txBody>
          <a:bodyPr wrap="square">
            <a:spAutoFit/>
          </a:bodyPr>
          <a:lstStyle/>
          <a:p>
            <a:pPr algn="just"/>
            <a:r>
              <a:rPr lang="pt-BR" sz="3600" dirty="0">
                <a:latin typeface="Bookman Old Style" panose="02050604050505020204" pitchFamily="18" charset="0"/>
              </a:rPr>
              <a:t>▪ </a:t>
            </a:r>
            <a:r>
              <a:rPr lang="pt-BR" sz="2400" dirty="0">
                <a:latin typeface="Bookman Old Style" panose="02050604050505020204" pitchFamily="18" charset="0"/>
              </a:rPr>
              <a:t>Além disso, é considerado um avanço a exigência de publicação anual, no Diário Oficial da União, do relatório de execução do contrato de gestão. Tudo isso é uma tentativa de efetivar controles que compensem as facilidades conferidas às Organizações Sociais.</a:t>
            </a:r>
          </a:p>
        </p:txBody>
      </p:sp>
      <p:pic>
        <p:nvPicPr>
          <p:cNvPr id="1026" name="Picture 2" descr="gestão de voluntários para ONGs">
            <a:extLst>
              <a:ext uri="{FF2B5EF4-FFF2-40B4-BE49-F238E27FC236}">
                <a16:creationId xmlns:a16="http://schemas.microsoft.com/office/drawing/2014/main" xmlns="" id="{A2A57BED-954F-442D-BBF3-55B3E31039D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3" y="3429000"/>
            <a:ext cx="4248472" cy="3096344"/>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www.inkinspira.com.br/wp-content/uploads/2017/02/ink-mapa-investimento-social-brasil.jpg">
            <a:extLst>
              <a:ext uri="{FF2B5EF4-FFF2-40B4-BE49-F238E27FC236}">
                <a16:creationId xmlns:a16="http://schemas.microsoft.com/office/drawing/2014/main" xmlns="" id="{77BCE610-7E96-4281-8238-59AB2BEB33E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08104" y="3429000"/>
            <a:ext cx="3168352" cy="30963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68588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3" name="Rectangle 72">
            <a:extLst>
              <a:ext uri="{FF2B5EF4-FFF2-40B4-BE49-F238E27FC236}">
                <a16:creationId xmlns:a16="http://schemas.microsoft.com/office/drawing/2014/main" xmlns="" id="{7990C84A-3AC5-4802-BAF1-D5BAF4362D15}"/>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4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title="Side bar">
            <a:extLst>
              <a:ext uri="{FF2B5EF4-FFF2-40B4-BE49-F238E27FC236}">
                <a16:creationId xmlns:a16="http://schemas.microsoft.com/office/drawing/2014/main" xmlns="" id="{AB10DE87-21D1-40CD-A75A-E2C2AC7441AB}"/>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5537745" y="0"/>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3076" name="Picture 4" descr="Imagem">
            <a:extLst>
              <a:ext uri="{FF2B5EF4-FFF2-40B4-BE49-F238E27FC236}">
                <a16:creationId xmlns:a16="http://schemas.microsoft.com/office/drawing/2014/main" xmlns="" id="{F21EC041-C405-4ABB-81BE-778BFDA0030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27817" y="3140968"/>
            <a:ext cx="2797559" cy="3312367"/>
          </a:xfrm>
          <a:prstGeom prst="rect">
            <a:avLst/>
          </a:prstGeom>
          <a:noFill/>
          <a:ln>
            <a:noFill/>
          </a:ln>
          <a:effectLst/>
          <a:extLst>
            <a:ext uri="{909E8E84-426E-40DD-AFC4-6F175D3DCCD1}">
              <a14:hiddenFill xmlns:a14="http://schemas.microsoft.com/office/drawing/2010/main">
                <a:solidFill>
                  <a:srgbClr val="FFFFFF"/>
                </a:solidFill>
              </a14:hiddenFill>
            </a:ext>
          </a:extLst>
        </p:spPr>
      </p:pic>
      <p:pic>
        <p:nvPicPr>
          <p:cNvPr id="3074" name="Picture 2" descr="http://www.inkinspira.com.br/wp-content/uploads/2017/02/ink-resumo-ferramentas-pmdpro.jpg">
            <a:extLst>
              <a:ext uri="{FF2B5EF4-FFF2-40B4-BE49-F238E27FC236}">
                <a16:creationId xmlns:a16="http://schemas.microsoft.com/office/drawing/2014/main" xmlns="" id="{EFCA442A-B6C1-48F3-A112-EB1E3A174A6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27817" y="681164"/>
            <a:ext cx="2797559" cy="2098169"/>
          </a:xfrm>
          <a:prstGeom prst="rect">
            <a:avLst/>
          </a:prstGeom>
          <a:noFill/>
          <a:ln>
            <a:noFill/>
          </a:ln>
          <a:effectLst/>
          <a:extLst>
            <a:ext uri="{909E8E84-426E-40DD-AFC4-6F175D3DCCD1}">
              <a14:hiddenFill xmlns:a14="http://schemas.microsoft.com/office/drawing/2010/main">
                <a:solidFill>
                  <a:srgbClr val="FFFFFF"/>
                </a:solidFill>
              </a14:hiddenFill>
            </a:ext>
          </a:extLst>
        </p:spPr>
      </p:pic>
      <p:sp>
        <p:nvSpPr>
          <p:cNvPr id="3" name="Espaço Reservado para Conteúdo 2"/>
          <p:cNvSpPr>
            <a:spLocks noGrp="1"/>
          </p:cNvSpPr>
          <p:nvPr>
            <p:ph idx="1"/>
          </p:nvPr>
        </p:nvSpPr>
        <p:spPr>
          <a:xfrm>
            <a:off x="318624" y="548680"/>
            <a:ext cx="4900497" cy="5904656"/>
          </a:xfrm>
        </p:spPr>
        <p:txBody>
          <a:bodyPr>
            <a:noAutofit/>
          </a:bodyPr>
          <a:lstStyle/>
          <a:p>
            <a:pPr algn="just"/>
            <a:r>
              <a:rPr lang="pt-BR" sz="2300" dirty="0">
                <a:latin typeface="Bookman Old Style" panose="02050604050505020204" pitchFamily="18" charset="0"/>
              </a:rPr>
              <a:t>Com relação ao objetivo proposto, de abordar e fomentar a discussão sobre aspectos críticos do cenário brasileiro para o Terceiro Setor (Legislação, Fontes de Financiamento e Gestão); contextualizar os seus avanços e retrocessos ao longo das últimas décadas e apontar alguns desafios para os próximos períodos, partiu-se do ponto que as Organizações Sociais, enquanto organizações do Terceiro Setor, têm se configurado como veículos de expressão da Sociedade Civil</a:t>
            </a:r>
          </a:p>
        </p:txBody>
      </p:sp>
    </p:spTree>
    <p:extLst>
      <p:ext uri="{BB962C8B-B14F-4D97-AF65-F5344CB8AC3E}">
        <p14:creationId xmlns:p14="http://schemas.microsoft.com/office/powerpoint/2010/main" val="20636380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57200" y="404664"/>
            <a:ext cx="8229600" cy="6453336"/>
          </a:xfrm>
        </p:spPr>
        <p:txBody>
          <a:bodyPr>
            <a:normAutofit/>
          </a:bodyPr>
          <a:lstStyle/>
          <a:p>
            <a:pPr algn="just"/>
            <a:r>
              <a:rPr lang="pt-BR" dirty="0">
                <a:latin typeface="Bookman Old Style" panose="02050604050505020204" pitchFamily="18" charset="0"/>
              </a:rPr>
              <a:t>Aponta-se  vários limites para tais organizações: </a:t>
            </a:r>
            <a:r>
              <a:rPr lang="pt-BR" dirty="0">
                <a:solidFill>
                  <a:srgbClr val="FF0000"/>
                </a:solidFill>
                <a:latin typeface="Bookman Old Style" panose="02050604050505020204" pitchFamily="18" charset="0"/>
              </a:rPr>
              <a:t>a falta de estabilidade financeira; a estrutura organizacional precária e dependência do apoio governamental sob a forma de subvenções organizacionais</a:t>
            </a:r>
            <a:r>
              <a:rPr lang="pt-BR" dirty="0">
                <a:latin typeface="Bookman Old Style" panose="02050604050505020204" pitchFamily="18" charset="0"/>
              </a:rPr>
              <a:t>. Em geral, são experiências vinculadas a um quadro territorial específico (um bairro, uma cidade, uma região) que tentam, por intermédio de suas práticas, enfrentar as problemáticas locais. Articulam diferentes setores da sociedade para terem seus projetos aprovados e financiados. </a:t>
            </a:r>
          </a:p>
          <a:p>
            <a:pPr algn="just"/>
            <a:r>
              <a:rPr lang="pt-BR" dirty="0">
                <a:latin typeface="Bookman Old Style" panose="02050604050505020204" pitchFamily="18" charset="0"/>
              </a:rPr>
              <a:t>São vários os limites apontados para o Terceiro Setor: desde a </a:t>
            </a:r>
            <a:r>
              <a:rPr lang="pt-BR" dirty="0">
                <a:solidFill>
                  <a:srgbClr val="FF0000"/>
                </a:solidFill>
                <a:latin typeface="Bookman Old Style" panose="02050604050505020204" pitchFamily="18" charset="0"/>
              </a:rPr>
              <a:t>instabilidade financeira</a:t>
            </a:r>
            <a:r>
              <a:rPr lang="pt-BR" dirty="0">
                <a:latin typeface="Bookman Old Style" panose="02050604050505020204" pitchFamily="18" charset="0"/>
              </a:rPr>
              <a:t>, a qual leva a uma grande </a:t>
            </a:r>
            <a:r>
              <a:rPr lang="pt-BR" dirty="0">
                <a:solidFill>
                  <a:srgbClr val="FF0000"/>
                </a:solidFill>
                <a:latin typeface="Bookman Old Style" panose="02050604050505020204" pitchFamily="18" charset="0"/>
              </a:rPr>
              <a:t>dependência do apoio governamental</a:t>
            </a:r>
            <a:r>
              <a:rPr lang="pt-BR" dirty="0">
                <a:latin typeface="Bookman Old Style" panose="02050604050505020204" pitchFamily="18" charset="0"/>
              </a:rPr>
              <a:t> ou de </a:t>
            </a:r>
            <a:r>
              <a:rPr lang="pt-BR" dirty="0">
                <a:solidFill>
                  <a:srgbClr val="FF0000"/>
                </a:solidFill>
                <a:latin typeface="Bookman Old Style" panose="02050604050505020204" pitchFamily="18" charset="0"/>
              </a:rPr>
              <a:t>outros financiadores</a:t>
            </a:r>
            <a:r>
              <a:rPr lang="pt-BR" dirty="0">
                <a:latin typeface="Bookman Old Style" panose="02050604050505020204" pitchFamily="18" charset="0"/>
              </a:rPr>
              <a:t>, a uma precária estrutura organizacional.</a:t>
            </a:r>
          </a:p>
        </p:txBody>
      </p:sp>
      <p:pic>
        <p:nvPicPr>
          <p:cNvPr id="4" name="Imagem 3">
            <a:extLst>
              <a:ext uri="{FF2B5EF4-FFF2-40B4-BE49-F238E27FC236}">
                <a16:creationId xmlns:a16="http://schemas.microsoft.com/office/drawing/2014/main" xmlns="" id="{CF7E4BDF-9670-41FA-9515-91B2A79BAFDC}"/>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xmlns="" r:id="rId3"/>
              </a:ext>
            </a:extLst>
          </a:blip>
          <a:stretch>
            <a:fillRect/>
          </a:stretch>
        </p:blipFill>
        <p:spPr>
          <a:xfrm>
            <a:off x="1187624" y="4625304"/>
            <a:ext cx="7272808" cy="1828032"/>
          </a:xfrm>
          <a:prstGeom prst="rect">
            <a:avLst/>
          </a:prstGeom>
        </p:spPr>
      </p:pic>
    </p:spTree>
    <p:extLst>
      <p:ext uri="{BB962C8B-B14F-4D97-AF65-F5344CB8AC3E}">
        <p14:creationId xmlns:p14="http://schemas.microsoft.com/office/powerpoint/2010/main" val="7299460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57200" y="404664"/>
            <a:ext cx="8229600" cy="5721499"/>
          </a:xfrm>
        </p:spPr>
        <p:txBody>
          <a:bodyPr>
            <a:normAutofit/>
          </a:bodyPr>
          <a:lstStyle/>
          <a:p>
            <a:pPr algn="just"/>
            <a:r>
              <a:rPr lang="pt-BR" dirty="0"/>
              <a:t> </a:t>
            </a:r>
            <a:r>
              <a:rPr lang="pt-BR" sz="2300" dirty="0">
                <a:latin typeface="Bookman Old Style" panose="02050604050505020204" pitchFamily="18" charset="0"/>
              </a:rPr>
              <a:t>Discussões revelam convergência de preocupações sobre alguns pontos importantes, entre eles: a natureza e as repercussões do crescimento das organizações sociais no Brasil; a necessidade de aprofundar conhecimentos sobre essas formas de organizações que vêm surgindo; e de identificar políticas e ações que possam ajudar a inserir gradualmente essas organizações pertencentes ao setor num quadro mais amplo de desenvolvimento sustentável. Desafios esses que estão longe de serem singelos, pois demandam um rompimento com o legado histórico de subordinação, assistencialismo e clientelismo.</a:t>
            </a:r>
          </a:p>
        </p:txBody>
      </p:sp>
      <p:pic>
        <p:nvPicPr>
          <p:cNvPr id="4098" name="Picture 2" descr="Viva Rio">
            <a:extLst>
              <a:ext uri="{FF2B5EF4-FFF2-40B4-BE49-F238E27FC236}">
                <a16:creationId xmlns:a16="http://schemas.microsoft.com/office/drawing/2014/main" xmlns="" id="{F7EFD808-2B8F-45E2-96B9-0DE65C09FFE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87824" y="4653136"/>
            <a:ext cx="5698976" cy="20162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21052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57200" y="260648"/>
            <a:ext cx="8229600" cy="5865515"/>
          </a:xfrm>
        </p:spPr>
        <p:txBody>
          <a:bodyPr>
            <a:noAutofit/>
          </a:bodyPr>
          <a:lstStyle/>
          <a:p>
            <a:pPr algn="just"/>
            <a:r>
              <a:rPr lang="pt-BR" sz="2100" dirty="0">
                <a:latin typeface="Bookman Old Style" panose="02050604050505020204" pitchFamily="18" charset="0"/>
              </a:rPr>
              <a:t>Outra questão crítica para as organizações do Terceiro Setor é o das fontes de financiamento das ações sociais. O fato de a maior parte dos recursos advirem de financiamentos externos, como do Estado, de agências financiadoras ou de recurso internacional, dificulta o desenvolvimento destes, o que sugere uma tendência a buscarem maior capacitação com relação ao planejamento, negociação e relações com os financiadores.</a:t>
            </a:r>
          </a:p>
          <a:p>
            <a:pPr algn="just"/>
            <a:endParaRPr lang="pt-BR" sz="2100" dirty="0">
              <a:latin typeface="Bookman Old Style" panose="02050604050505020204" pitchFamily="18" charset="0"/>
            </a:endParaRPr>
          </a:p>
          <a:p>
            <a:pPr algn="just"/>
            <a:r>
              <a:rPr lang="pt-BR" sz="2100" dirty="0">
                <a:latin typeface="Bookman Old Style" panose="02050604050505020204" pitchFamily="18" charset="0"/>
              </a:rPr>
              <a:t>Os resultados obtidos, portanto, apontaram desafios para o amplo caminho a ser ainda percorrido para se privilegiar uma dinâmica de atuação das organizações sociais. Os desafios mais sobressalentes apontados pela literatura dizem respeito a uma ação mais expressiva em torno de discussões sobre um Novo Marco Legal para o setor; na capacidade de planejamento, negociação e parceria para captação de recursos e, principalmente, na capacitação dos gestores sociais para obtenção de melhores resultados sem, necessariamente, perder o foco e a missão do fim social.</a:t>
            </a:r>
          </a:p>
        </p:txBody>
      </p:sp>
    </p:spTree>
    <p:extLst>
      <p:ext uri="{BB962C8B-B14F-4D97-AF65-F5344CB8AC3E}">
        <p14:creationId xmlns:p14="http://schemas.microsoft.com/office/powerpoint/2010/main" val="32702534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grpSp>
        <p:nvGrpSpPr>
          <p:cNvPr id="14" name="Group 13">
            <a:extLst>
              <a:ext uri="{FF2B5EF4-FFF2-40B4-BE49-F238E27FC236}">
                <a16:creationId xmlns:a16="http://schemas.microsoft.com/office/drawing/2014/main" xmlns="" id="{FFA2C89F-03EC-4330-85CC-3DECA855F789}"/>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564643" y="744469"/>
            <a:ext cx="8005589" cy="5349671"/>
            <a:chOff x="752858" y="744469"/>
            <a:chExt cx="10674117" cy="5349671"/>
          </a:xfrm>
        </p:grpSpPr>
        <p:sp>
          <p:nvSpPr>
            <p:cNvPr id="15" name="Freeform 6">
              <a:extLst>
                <a:ext uri="{FF2B5EF4-FFF2-40B4-BE49-F238E27FC236}">
                  <a16:creationId xmlns:a16="http://schemas.microsoft.com/office/drawing/2014/main" xmlns="" id="{097B615D-C859-4D7D-ACCD-27E77B3F1B4D}"/>
                </a:ext>
              </a:extLst>
            </p:cNvPr>
            <p:cNvSpPr/>
            <p:nvPr>
              <p:extLst>
                <p:ext uri="{386F3935-93C4-4BCD-93E2-E3B085C9AB24}">
                  <p16:designElem xmlns:p16="http://schemas.microsoft.com/office/powerpoint/2015/main" xmlns="" val="1"/>
                </p:ext>
              </p:extLst>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6" name="Freeform 6">
              <a:extLst>
                <a:ext uri="{FF2B5EF4-FFF2-40B4-BE49-F238E27FC236}">
                  <a16:creationId xmlns:a16="http://schemas.microsoft.com/office/drawing/2014/main" xmlns="" id="{5FD622C9-681D-4711-9251-1CAA919A6014}"/>
                </a:ext>
              </a:extLst>
            </p:cNvPr>
            <p:cNvSpPr/>
            <p:nvPr>
              <p:extLst>
                <p:ext uri="{386F3935-93C4-4BCD-93E2-E3B085C9AB24}">
                  <p16:designElem xmlns:p16="http://schemas.microsoft.com/office/powerpoint/2015/main" xmlns="" val="1"/>
                </p:ext>
              </p:extLst>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 useBgFill="1">
        <p:nvSpPr>
          <p:cNvPr id="18" name="Rectangle 17">
            <a:extLst>
              <a:ext uri="{FF2B5EF4-FFF2-40B4-BE49-F238E27FC236}">
                <a16:creationId xmlns:a16="http://schemas.microsoft.com/office/drawing/2014/main" xmlns="" id="{F1AC4D14-5F07-4F8E-AA59-DFE7A077A35A}"/>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4000" cy="6858000"/>
          </a:xfrm>
          <a:prstGeom prst="rect">
            <a:avLst/>
          </a:prstGeom>
          <a:ln>
            <a:no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endParaRPr lang="en-US"/>
          </a:p>
        </p:txBody>
      </p:sp>
      <p:sp>
        <p:nvSpPr>
          <p:cNvPr id="20" name="Freeform 6">
            <a:extLst>
              <a:ext uri="{FF2B5EF4-FFF2-40B4-BE49-F238E27FC236}">
                <a16:creationId xmlns:a16="http://schemas.microsoft.com/office/drawing/2014/main" xmlns="" id="{A1996619-362A-4439-9AF0-AE2981A9AA92}"/>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rot="5400000" flipV="1">
            <a:off x="5878863" y="614084"/>
            <a:ext cx="2456260"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22" name="Freeform 6">
            <a:extLst>
              <a:ext uri="{FF2B5EF4-FFF2-40B4-BE49-F238E27FC236}">
                <a16:creationId xmlns:a16="http://schemas.microsoft.com/office/drawing/2014/main" xmlns="" id="{E6A09737-3FB6-495D-BF74-E955D27214A5}"/>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rot="5400000" flipH="1">
            <a:off x="784895" y="-133294"/>
            <a:ext cx="2456751"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pic>
        <p:nvPicPr>
          <p:cNvPr id="8" name="Imagem 7">
            <a:extLst>
              <a:ext uri="{FF2B5EF4-FFF2-40B4-BE49-F238E27FC236}">
                <a16:creationId xmlns:a16="http://schemas.microsoft.com/office/drawing/2014/main" xmlns="" id="{0DC0F8A0-D5EF-497D-B410-7D4A182B3FC9}"/>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xmlns="" r:id="rId3"/>
              </a:ext>
            </a:extLst>
          </a:blip>
          <a:stretch>
            <a:fillRect/>
          </a:stretch>
        </p:blipFill>
        <p:spPr>
          <a:xfrm>
            <a:off x="1243346" y="1458481"/>
            <a:ext cx="2772454" cy="2585314"/>
          </a:xfrm>
          <a:prstGeom prst="rect">
            <a:avLst/>
          </a:prstGeom>
        </p:spPr>
      </p:pic>
      <p:pic>
        <p:nvPicPr>
          <p:cNvPr id="5" name="Espaço Reservado para Conteúdo 4">
            <a:extLst>
              <a:ext uri="{FF2B5EF4-FFF2-40B4-BE49-F238E27FC236}">
                <a16:creationId xmlns:a16="http://schemas.microsoft.com/office/drawing/2014/main" xmlns="" id="{44DA3711-12E8-4740-8B13-DA37B943D261}"/>
              </a:ext>
            </a:extLst>
          </p:cNvPr>
          <p:cNvPicPr>
            <a:picLocks noGrp="1" noChangeAspect="1"/>
          </p:cNvPicPr>
          <p:nvPr>
            <p:ph idx="1"/>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xmlns="" r:id="rId5"/>
              </a:ext>
            </a:extLst>
          </a:blip>
          <a:stretch>
            <a:fillRect/>
          </a:stretch>
        </p:blipFill>
        <p:spPr>
          <a:xfrm>
            <a:off x="5129032" y="950286"/>
            <a:ext cx="3251967" cy="2585314"/>
          </a:xfrm>
          <a:prstGeom prst="rect">
            <a:avLst/>
          </a:prstGeom>
        </p:spPr>
      </p:pic>
      <p:sp>
        <p:nvSpPr>
          <p:cNvPr id="2" name="Título 1">
            <a:extLst>
              <a:ext uri="{FF2B5EF4-FFF2-40B4-BE49-F238E27FC236}">
                <a16:creationId xmlns:a16="http://schemas.microsoft.com/office/drawing/2014/main" xmlns="" id="{9ED67104-5CC0-4183-BA7C-6E435266DB91}"/>
              </a:ext>
            </a:extLst>
          </p:cNvPr>
          <p:cNvSpPr>
            <a:spLocks noGrp="1"/>
          </p:cNvSpPr>
          <p:nvPr>
            <p:ph type="title"/>
          </p:nvPr>
        </p:nvSpPr>
        <p:spPr>
          <a:xfrm>
            <a:off x="494422" y="4484771"/>
            <a:ext cx="8152313" cy="1149221"/>
          </a:xfrm>
        </p:spPr>
        <p:txBody>
          <a:bodyPr vert="horz" lIns="91440" tIns="45720" rIns="91440" bIns="45720" rtlCol="0" anchor="b">
            <a:normAutofit/>
          </a:bodyPr>
          <a:lstStyle/>
          <a:p>
            <a:pPr algn="ctr" defTabSz="914400"/>
            <a:r>
              <a:rPr lang="en-US" sz="7200" b="1" cap="all" dirty="0"/>
              <a:t>OBRIGADO</a:t>
            </a:r>
          </a:p>
        </p:txBody>
      </p:sp>
      <p:sp>
        <p:nvSpPr>
          <p:cNvPr id="11" name="CaixaDeTexto 10">
            <a:extLst>
              <a:ext uri="{FF2B5EF4-FFF2-40B4-BE49-F238E27FC236}">
                <a16:creationId xmlns:a16="http://schemas.microsoft.com/office/drawing/2014/main" xmlns="" id="{CD9F3DD6-1619-4D07-ACA1-4D683A206CA0}"/>
              </a:ext>
            </a:extLst>
          </p:cNvPr>
          <p:cNvSpPr txBox="1"/>
          <p:nvPr/>
        </p:nvSpPr>
        <p:spPr>
          <a:xfrm>
            <a:off x="2604069" y="5770216"/>
            <a:ext cx="3927229" cy="369332"/>
          </a:xfrm>
          <a:prstGeom prst="rect">
            <a:avLst/>
          </a:prstGeom>
          <a:noFill/>
        </p:spPr>
        <p:txBody>
          <a:bodyPr wrap="none" rtlCol="0">
            <a:spAutoFit/>
          </a:bodyPr>
          <a:lstStyle/>
          <a:p>
            <a:r>
              <a:rPr lang="pt-BR" dirty="0"/>
              <a:t>FERNANDO.DETTMAM@HOTMAIL.COM</a:t>
            </a:r>
          </a:p>
        </p:txBody>
      </p:sp>
    </p:spTree>
    <p:extLst>
      <p:ext uri="{BB962C8B-B14F-4D97-AF65-F5344CB8AC3E}">
        <p14:creationId xmlns:p14="http://schemas.microsoft.com/office/powerpoint/2010/main" val="12053740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57200" y="332656"/>
            <a:ext cx="8229600" cy="6048672"/>
          </a:xfrm>
        </p:spPr>
        <p:txBody>
          <a:bodyPr>
            <a:noAutofit/>
          </a:bodyPr>
          <a:lstStyle/>
          <a:p>
            <a:pPr algn="just"/>
            <a:endParaRPr lang="pt-BR" sz="2300" dirty="0">
              <a:latin typeface="Bookman Old Style" pitchFamily="18" charset="0"/>
            </a:endParaRPr>
          </a:p>
          <a:p>
            <a:pPr algn="just"/>
            <a:r>
              <a:rPr lang="pt-BR" sz="2300" dirty="0">
                <a:latin typeface="Bookman Old Style" pitchFamily="18" charset="0"/>
              </a:rPr>
              <a:t>Durante os anos 90, houve a chamada “Reforma Administrativa”, com o fito de promover a prestação de serviços de interesse coletivo pela sociedade civil, </a:t>
            </a:r>
            <a:r>
              <a:rPr lang="pt-BR" sz="2300" dirty="0">
                <a:latin typeface="Bookman Old Style" pitchFamily="18" charset="0"/>
                <a:cs typeface="Times New Roman" panose="02020603050405020304" pitchFamily="18" charset="0"/>
              </a:rPr>
              <a:t>desincumbindo</a:t>
            </a:r>
            <a:r>
              <a:rPr lang="pt-BR" sz="2300" dirty="0">
                <a:latin typeface="Bookman Old Style" pitchFamily="18" charset="0"/>
              </a:rPr>
              <a:t> a Administração de algumas atividades.</a:t>
            </a:r>
          </a:p>
          <a:p>
            <a:pPr algn="just"/>
            <a:r>
              <a:rPr lang="pt-BR" sz="2300" dirty="0">
                <a:latin typeface="Bookman Old Style" pitchFamily="18" charset="0"/>
              </a:rPr>
              <a:t>Em razão disso, as organizações não-governamentais tiveram um grande crescimento, passando a ser identificadas como “terceiro setor”, como complementar ao primeiro (Estado) e segundo setores (mercado).</a:t>
            </a:r>
          </a:p>
          <a:p>
            <a:pPr algn="just"/>
            <a:r>
              <a:rPr lang="pt-BR" sz="2300" dirty="0">
                <a:latin typeface="Bookman Old Style" pitchFamily="18" charset="0"/>
              </a:rPr>
              <a:t>Também conhecidas como entidades paraestatais, essas instituições privadas têm como características comuns a ausência de finalidade lucrativa, o exercício de atividades de interesse estatal e a possibilidade de receber alguma forma de incentivo público.</a:t>
            </a:r>
          </a:p>
        </p:txBody>
      </p:sp>
    </p:spTree>
    <p:extLst>
      <p:ext uri="{BB962C8B-B14F-4D97-AF65-F5344CB8AC3E}">
        <p14:creationId xmlns:p14="http://schemas.microsoft.com/office/powerpoint/2010/main" val="2922283330"/>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395536" y="404664"/>
            <a:ext cx="8229600" cy="5904656"/>
          </a:xfrm>
        </p:spPr>
        <p:txBody>
          <a:bodyPr>
            <a:normAutofit lnSpcReduction="10000"/>
          </a:bodyPr>
          <a:lstStyle/>
          <a:p>
            <a:pPr algn="just"/>
            <a:r>
              <a:rPr lang="pt-BR" sz="2300" dirty="0">
                <a:latin typeface="Bookman Old Style" pitchFamily="18" charset="0"/>
              </a:rPr>
              <a:t>São, portanto, pessoas jurídicas de direito privado que não pertencem à Administração Indireta, mas apenas colaboram com o Estado em atividades de seu interesse.</a:t>
            </a:r>
          </a:p>
          <a:p>
            <a:pPr algn="just"/>
            <a:endParaRPr lang="pt-BR" sz="2300" dirty="0">
              <a:latin typeface="Bookman Old Style" pitchFamily="18" charset="0"/>
            </a:endParaRPr>
          </a:p>
          <a:p>
            <a:pPr algn="just"/>
            <a:r>
              <a:rPr lang="pt-BR" sz="2300" dirty="0">
                <a:latin typeface="Bookman Old Style" pitchFamily="18" charset="0"/>
              </a:rPr>
              <a:t>A existência do terceiro setor é fundamentada no princípio da subsidiariedade, de acordo com o qual o Poder Público não deve prestar serviços que a sociedade civil tem condições de entregar. Nesse sentido:</a:t>
            </a:r>
          </a:p>
          <a:p>
            <a:pPr algn="just"/>
            <a:endParaRPr lang="pt-BR" sz="2300" dirty="0">
              <a:latin typeface="Bookman Old Style" pitchFamily="18" charset="0"/>
            </a:endParaRPr>
          </a:p>
          <a:p>
            <a:pPr algn="just"/>
            <a:r>
              <a:rPr lang="pt-BR" sz="2300" b="1" dirty="0">
                <a:solidFill>
                  <a:srgbClr val="FF0000"/>
                </a:solidFill>
                <a:latin typeface="Bookman Old Style" pitchFamily="18" charset="0"/>
              </a:rPr>
              <a:t>A grande virtude do princípio está em que a partir dele se dá primazia ao grupo social e ao indivíduo, com a devolução à sociedade civil de matérias de interesse geral que possam ser eficazmente por ela realizadas.</a:t>
            </a:r>
          </a:p>
          <a:p>
            <a:endParaRPr lang="pt-BR" dirty="0"/>
          </a:p>
        </p:txBody>
      </p:sp>
    </p:spTree>
    <p:extLst>
      <p:ext uri="{BB962C8B-B14F-4D97-AF65-F5344CB8AC3E}">
        <p14:creationId xmlns:p14="http://schemas.microsoft.com/office/powerpoint/2010/main" val="12120717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xmlns="" id="{3941958D-63F2-451B-B2A7-38C6C263EB1B}"/>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6">
            <a:extLst>
              <a:ext uri="{FF2B5EF4-FFF2-40B4-BE49-F238E27FC236}">
                <a16:creationId xmlns:a16="http://schemas.microsoft.com/office/drawing/2014/main" xmlns="" id="{831199FE-DAC1-48C7-8A21-7CF9F75021F0}"/>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1649688" y="1685652"/>
            <a:ext cx="2456259"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75" name="Freeform 6">
            <a:extLst>
              <a:ext uri="{FF2B5EF4-FFF2-40B4-BE49-F238E27FC236}">
                <a16:creationId xmlns:a16="http://schemas.microsoft.com/office/drawing/2014/main" xmlns="" id="{5C648E1D-91CB-4ABB-91CF-E8C8392A9108}"/>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flipH="1" flipV="1">
            <a:off x="564643" y="744469"/>
            <a:ext cx="2456751"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pic>
        <p:nvPicPr>
          <p:cNvPr id="2050" name="Picture 2" descr="http://www.inkinspira.com.br/wp-content/uploads/2017/02/ink-matriz-logica-intervencao.jpg">
            <a:extLst>
              <a:ext uri="{FF2B5EF4-FFF2-40B4-BE49-F238E27FC236}">
                <a16:creationId xmlns:a16="http://schemas.microsoft.com/office/drawing/2014/main" xmlns="" id="{F1BF6E14-48EE-4D7A-BBEC-06773C2E7E1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0129" y="1844824"/>
            <a:ext cx="2450957" cy="2890426"/>
          </a:xfrm>
          <a:prstGeom prst="rect">
            <a:avLst/>
          </a:prstGeom>
          <a:noFill/>
          <a:extLst>
            <a:ext uri="{909E8E84-426E-40DD-AFC4-6F175D3DCCD1}">
              <a14:hiddenFill xmlns:a14="http://schemas.microsoft.com/office/drawing/2010/main">
                <a:solidFill>
                  <a:srgbClr val="FFFFFF"/>
                </a:solidFill>
              </a14:hiddenFill>
            </a:ext>
          </a:extLst>
        </p:spPr>
      </p:pic>
      <p:sp>
        <p:nvSpPr>
          <p:cNvPr id="2" name="Título 1"/>
          <p:cNvSpPr>
            <a:spLocks noGrp="1"/>
          </p:cNvSpPr>
          <p:nvPr>
            <p:ph type="ctrTitle"/>
          </p:nvPr>
        </p:nvSpPr>
        <p:spPr>
          <a:xfrm>
            <a:off x="4465864" y="1480929"/>
            <a:ext cx="4343570" cy="3254321"/>
          </a:xfrm>
        </p:spPr>
        <p:txBody>
          <a:bodyPr>
            <a:normAutofit/>
          </a:bodyPr>
          <a:lstStyle/>
          <a:p>
            <a:r>
              <a:rPr lang="pt-BR" sz="4000" b="1" dirty="0">
                <a:latin typeface="Times New Roman" panose="02020603050405020304" pitchFamily="18" charset="0"/>
                <a:cs typeface="Times New Roman" panose="02020603050405020304" pitchFamily="18" charset="0"/>
              </a:rPr>
              <a:t>O QUE É ORGANIZAÇÃO SOCIAL </a:t>
            </a:r>
            <a:br>
              <a:rPr lang="pt-BR" sz="4000" b="1" dirty="0">
                <a:latin typeface="Times New Roman" panose="02020603050405020304" pitchFamily="18" charset="0"/>
                <a:cs typeface="Times New Roman" panose="02020603050405020304" pitchFamily="18" charset="0"/>
              </a:rPr>
            </a:br>
            <a:r>
              <a:rPr lang="pt-BR" sz="4000" b="1" dirty="0">
                <a:latin typeface="Times New Roman" panose="02020603050405020304" pitchFamily="18" charset="0"/>
                <a:cs typeface="Times New Roman" panose="02020603050405020304" pitchFamily="18" charset="0"/>
              </a:rPr>
              <a:t>OU O.S.</a:t>
            </a:r>
          </a:p>
        </p:txBody>
      </p:sp>
    </p:spTree>
    <p:extLst>
      <p:ext uri="{BB962C8B-B14F-4D97-AF65-F5344CB8AC3E}">
        <p14:creationId xmlns:p14="http://schemas.microsoft.com/office/powerpoint/2010/main" val="24270714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57200" y="0"/>
            <a:ext cx="8229600" cy="6858000"/>
          </a:xfrm>
        </p:spPr>
        <p:txBody>
          <a:bodyPr>
            <a:noAutofit/>
          </a:bodyPr>
          <a:lstStyle/>
          <a:p>
            <a:pPr algn="just"/>
            <a:endParaRPr lang="pt-BR" sz="2300" dirty="0">
              <a:latin typeface="Bookman Old Style" pitchFamily="18" charset="0"/>
            </a:endParaRPr>
          </a:p>
          <a:p>
            <a:pPr algn="just"/>
            <a:r>
              <a:rPr lang="pt-BR" sz="2300" dirty="0">
                <a:latin typeface="Bookman Old Style" pitchFamily="18" charset="0"/>
              </a:rPr>
              <a:t>As Organizações Sociais (</a:t>
            </a:r>
            <a:r>
              <a:rPr lang="pt-BR" sz="2300" dirty="0" err="1">
                <a:latin typeface="Bookman Old Style" pitchFamily="18" charset="0"/>
              </a:rPr>
              <a:t>OSs</a:t>
            </a:r>
            <a:r>
              <a:rPr lang="pt-BR" sz="2300" dirty="0">
                <a:latin typeface="Bookman Old Style" pitchFamily="18" charset="0"/>
              </a:rPr>
              <a:t>) são pessoas jurídicas de direito privado, sem finalidade lucrativa, criadas para prestar serviços sociais não-privativos do Poder Público, mas por ele incentivadas e fiscalizadas, e assim qualificadas após o ajuste de um contrato de gestão.</a:t>
            </a:r>
          </a:p>
          <a:p>
            <a:pPr algn="just"/>
            <a:r>
              <a:rPr lang="pt-BR" sz="2300" dirty="0">
                <a:latin typeface="Bookman Old Style" pitchFamily="18" charset="0"/>
              </a:rPr>
              <a:t>A legislação não estabelece o conceito exato das Organizações Sociais, mas o art. 1º da Lei nº 9.637/1998 traz algumas de suas características:</a:t>
            </a:r>
          </a:p>
          <a:p>
            <a:pPr algn="just"/>
            <a:r>
              <a:rPr lang="pt-BR" sz="2300" b="1" dirty="0">
                <a:solidFill>
                  <a:srgbClr val="FF0000"/>
                </a:solidFill>
                <a:latin typeface="Bookman Old Style" pitchFamily="18" charset="0"/>
              </a:rPr>
              <a:t>Art. 1º. O Poder Executivo poderá qualificar como organizações sociais pessoas jurídicas de direito privado, sem fins lucrativos, cujas atividades sejam dirigidas ao ensino, à pesquisa científica, ao desenvolvimento tecnológico, à proteção e preservação do meio ambiente, à cultura e à saúde, atendidos aos requisitos previstos nesta Lei.</a:t>
            </a:r>
          </a:p>
        </p:txBody>
      </p:sp>
    </p:spTree>
    <p:extLst>
      <p:ext uri="{BB962C8B-B14F-4D97-AF65-F5344CB8AC3E}">
        <p14:creationId xmlns:p14="http://schemas.microsoft.com/office/powerpoint/2010/main" val="1370375990"/>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57200" y="260648"/>
            <a:ext cx="8435280" cy="6597352"/>
          </a:xfrm>
        </p:spPr>
        <p:txBody>
          <a:bodyPr>
            <a:noAutofit/>
          </a:bodyPr>
          <a:lstStyle/>
          <a:p>
            <a:pPr algn="just"/>
            <a:r>
              <a:rPr lang="pt-BR" sz="2100" dirty="0">
                <a:latin typeface="Bookman Old Style" pitchFamily="18" charset="0"/>
              </a:rPr>
              <a:t>Segundo Maria Sylvia Zanella Di Pietro, a Organização Social:</a:t>
            </a:r>
          </a:p>
          <a:p>
            <a:pPr algn="just"/>
            <a:r>
              <a:rPr lang="pt-BR" sz="2100" b="1" dirty="0">
                <a:solidFill>
                  <a:srgbClr val="FF0000"/>
                </a:solidFill>
                <a:latin typeface="Bookman Old Style" pitchFamily="18" charset="0"/>
              </a:rPr>
              <a:t>(...) é a qualificação jurídica dada à pessoa jurídica de direito privado, sem fins lucrativos, instituída por iniciativa de particulares, e que recebe delegação do Poder Público, mediante contrato de gestão, para desempenhar serviço público de natureza social.</a:t>
            </a:r>
          </a:p>
          <a:p>
            <a:pPr algn="just"/>
            <a:r>
              <a:rPr lang="pt-BR" sz="2100" dirty="0">
                <a:latin typeface="Bookman Old Style" pitchFamily="18" charset="0"/>
              </a:rPr>
              <a:t>A instituição das entidades como Organizações Sociais deve obedecer às condições da Lei n.º 9.637/98, que prevê, dentre outros: as </a:t>
            </a:r>
            <a:r>
              <a:rPr lang="pt-BR" sz="2100" dirty="0">
                <a:solidFill>
                  <a:srgbClr val="FF0000"/>
                </a:solidFill>
                <a:latin typeface="Bookman Old Style" pitchFamily="18" charset="0"/>
              </a:rPr>
              <a:t>atividades de interesse público</a:t>
            </a:r>
            <a:r>
              <a:rPr lang="pt-BR" sz="2100" dirty="0">
                <a:latin typeface="Bookman Old Style" pitchFamily="18" charset="0"/>
              </a:rPr>
              <a:t> que poderão ser prestadas (art. 1: ensino, pesquisa científica, desenvolvimento tecnológico, proteção e preservação do meio ambiente, cultura e saúde); a </a:t>
            </a:r>
            <a:r>
              <a:rPr lang="pt-BR" sz="2100" dirty="0">
                <a:solidFill>
                  <a:srgbClr val="FF0000"/>
                </a:solidFill>
                <a:latin typeface="Bookman Old Style" pitchFamily="18" charset="0"/>
              </a:rPr>
              <a:t>discricionariedade do ato de qualificação da entidade</a:t>
            </a:r>
            <a:r>
              <a:rPr lang="pt-BR" sz="2100" dirty="0">
                <a:latin typeface="Bookman Old Style" pitchFamily="18" charset="0"/>
              </a:rPr>
              <a:t> (art. 2º, II); a </a:t>
            </a:r>
            <a:r>
              <a:rPr lang="pt-BR" sz="2100" dirty="0">
                <a:solidFill>
                  <a:srgbClr val="FF0000"/>
                </a:solidFill>
                <a:latin typeface="Bookman Old Style" pitchFamily="18" charset="0"/>
              </a:rPr>
              <a:t>desnecessidade de preexistência da pessoa jurídica</a:t>
            </a:r>
            <a:r>
              <a:rPr lang="pt-BR" sz="2100" dirty="0">
                <a:latin typeface="Bookman Old Style" pitchFamily="18" charset="0"/>
              </a:rPr>
              <a:t> para que receba essa qualificação (art. 2º, I); a existência de </a:t>
            </a:r>
            <a:r>
              <a:rPr lang="pt-BR" sz="2100" dirty="0">
                <a:solidFill>
                  <a:srgbClr val="FF0000"/>
                </a:solidFill>
                <a:latin typeface="Bookman Old Style" pitchFamily="18" charset="0"/>
              </a:rPr>
              <a:t>Conselho de Administração</a:t>
            </a:r>
            <a:r>
              <a:rPr lang="pt-BR" sz="2100" dirty="0">
                <a:latin typeface="Bookman Old Style" pitchFamily="18" charset="0"/>
              </a:rPr>
              <a:t>, com participação de representantes do Estado (art. 3º, I, a); e o </a:t>
            </a:r>
            <a:r>
              <a:rPr lang="pt-BR" sz="2100" dirty="0">
                <a:solidFill>
                  <a:srgbClr val="FF0000"/>
                </a:solidFill>
                <a:latin typeface="Bookman Old Style" pitchFamily="18" charset="0"/>
              </a:rPr>
              <a:t>ajuste do contrato de gestão</a:t>
            </a:r>
            <a:r>
              <a:rPr lang="pt-BR" sz="2100" dirty="0">
                <a:latin typeface="Bookman Old Style" pitchFamily="18" charset="0"/>
              </a:rPr>
              <a:t>, onde são definidas as formas de incentivo do Poder Público (</a:t>
            </a:r>
            <a:r>
              <a:rPr lang="pt-BR" sz="2100" dirty="0" err="1">
                <a:latin typeface="Bookman Old Style" pitchFamily="18" charset="0"/>
              </a:rPr>
              <a:t>arts</a:t>
            </a:r>
            <a:r>
              <a:rPr lang="pt-BR" sz="2100" dirty="0">
                <a:latin typeface="Bookman Old Style" pitchFamily="18" charset="0"/>
              </a:rPr>
              <a:t>. 5º a 7º e 11 a 15).</a:t>
            </a:r>
          </a:p>
        </p:txBody>
      </p:sp>
    </p:spTree>
    <p:extLst>
      <p:ext uri="{BB962C8B-B14F-4D97-AF65-F5344CB8AC3E}">
        <p14:creationId xmlns:p14="http://schemas.microsoft.com/office/powerpoint/2010/main" val="19708007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827584" y="332656"/>
            <a:ext cx="7992888" cy="6264696"/>
          </a:xfrm>
        </p:spPr>
        <p:txBody>
          <a:bodyPr>
            <a:normAutofit/>
          </a:bodyPr>
          <a:lstStyle/>
          <a:p>
            <a:pPr algn="just"/>
            <a:r>
              <a:rPr lang="pt-BR" sz="2300" dirty="0">
                <a:latin typeface="Bookman Old Style" panose="02050604050505020204" pitchFamily="18" charset="0"/>
              </a:rPr>
              <a:t>Do exposto, já podemos extrair três importantes características das Organizações Sociais. Primeiro, que se trata de uma qualificação jurídica conferida a uma </a:t>
            </a:r>
            <a:r>
              <a:rPr lang="pt-BR" sz="2300" dirty="0">
                <a:solidFill>
                  <a:srgbClr val="FF0000"/>
                </a:solidFill>
                <a:latin typeface="Bookman Old Style" panose="02050604050505020204" pitchFamily="18" charset="0"/>
              </a:rPr>
              <a:t>entidade sem fins lucrativos</a:t>
            </a:r>
            <a:r>
              <a:rPr lang="pt-BR" sz="2300" dirty="0">
                <a:latin typeface="Bookman Old Style" panose="02050604050505020204" pitchFamily="18" charset="0"/>
              </a:rPr>
              <a:t>, que preencham as exigências legais; segundo, que a área de </a:t>
            </a:r>
            <a:r>
              <a:rPr lang="pt-BR" sz="2300" dirty="0">
                <a:solidFill>
                  <a:srgbClr val="FF0000"/>
                </a:solidFill>
                <a:latin typeface="Bookman Old Style" panose="02050604050505020204" pitchFamily="18" charset="0"/>
              </a:rPr>
              <a:t>atuação é restrita aos serviços públicos não exclusivos do Estado</a:t>
            </a:r>
            <a:r>
              <a:rPr lang="pt-BR" sz="2300" dirty="0">
                <a:latin typeface="Bookman Old Style" panose="02050604050505020204" pitchFamily="18" charset="0"/>
              </a:rPr>
              <a:t>; terceiro, a necessidade da </a:t>
            </a:r>
            <a:r>
              <a:rPr lang="pt-BR" sz="2300" dirty="0">
                <a:solidFill>
                  <a:srgbClr val="FF0000"/>
                </a:solidFill>
                <a:latin typeface="Bookman Old Style" panose="02050604050505020204" pitchFamily="18" charset="0"/>
              </a:rPr>
              <a:t>formalização de um contrato de gestão</a:t>
            </a:r>
            <a:r>
              <a:rPr lang="pt-BR" sz="2300" dirty="0">
                <a:latin typeface="Bookman Old Style" panose="02050604050505020204" pitchFamily="18" charset="0"/>
              </a:rPr>
              <a:t>, que estabelece o vínculo entre as </a:t>
            </a:r>
            <a:r>
              <a:rPr lang="pt-BR" sz="2300" dirty="0" err="1">
                <a:latin typeface="Bookman Old Style" panose="02050604050505020204" pitchFamily="18" charset="0"/>
              </a:rPr>
              <a:t>OSs</a:t>
            </a:r>
            <a:r>
              <a:rPr lang="pt-BR" sz="2300" dirty="0">
                <a:latin typeface="Bookman Old Style" panose="02050604050505020204" pitchFamily="18" charset="0"/>
              </a:rPr>
              <a:t> e o Poder Público.</a:t>
            </a:r>
          </a:p>
          <a:p>
            <a:pPr marL="0" indent="0" algn="just">
              <a:buNone/>
            </a:pPr>
            <a:endParaRPr lang="pt-BR" sz="2300" dirty="0">
              <a:latin typeface="Bookman Old Style" panose="02050604050505020204" pitchFamily="18" charset="0"/>
            </a:endParaRPr>
          </a:p>
          <a:p>
            <a:pPr algn="just"/>
            <a:r>
              <a:rPr lang="pt-BR" sz="2300" dirty="0">
                <a:latin typeface="Bookman Old Style" panose="02050604050505020204" pitchFamily="18" charset="0"/>
              </a:rPr>
              <a:t>A Lei n.º 9.637/98 é alvo de inúmeras críticas doutrinárias, em razão da sua alegada flexibilidade, voltada para a redução da presença do Estado na prestação dos serviços públicos e com regras de constitucionalidade questionável.</a:t>
            </a:r>
          </a:p>
        </p:txBody>
      </p:sp>
    </p:spTree>
    <p:extLst>
      <p:ext uri="{BB962C8B-B14F-4D97-AF65-F5344CB8AC3E}">
        <p14:creationId xmlns:p14="http://schemas.microsoft.com/office/powerpoint/2010/main" val="24429907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57200" y="332656"/>
            <a:ext cx="8435280" cy="6192688"/>
          </a:xfrm>
        </p:spPr>
        <p:txBody>
          <a:bodyPr>
            <a:noAutofit/>
          </a:bodyPr>
          <a:lstStyle/>
          <a:p>
            <a:pPr algn="just"/>
            <a:r>
              <a:rPr lang="pt-BR" sz="2100" dirty="0">
                <a:latin typeface="Bookman Old Style" panose="02050604050505020204" pitchFamily="18" charset="0"/>
              </a:rPr>
              <a:t>Por exemplo, a lei admite que uma Organização Social absorva um órgão da administração, após sua extinção. A OS pode, portanto, prestar um serviço público, delegado pelo Estado, com a possibilidade de receber recursos orçamentários e bens públicos, bem como ceder servidores indispensáveis à execução do contrato de gestão. É o que dispõe o art. 22 da Lei n.º 9.637/98:</a:t>
            </a:r>
          </a:p>
          <a:p>
            <a:pPr algn="just"/>
            <a:r>
              <a:rPr lang="pt-BR" sz="2100" dirty="0">
                <a:latin typeface="Bookman Old Style" panose="02050604050505020204" pitchFamily="18" charset="0"/>
              </a:rPr>
              <a:t>Art. 22. As extinções e a absorção de atividades e serviços por organizações sociais de que trata esta Lei observarão os seguintes preceitos: </a:t>
            </a:r>
          </a:p>
          <a:p>
            <a:pPr algn="just"/>
            <a:r>
              <a:rPr lang="pt-BR" sz="2100" dirty="0">
                <a:latin typeface="Bookman Old Style" panose="02050604050505020204" pitchFamily="18" charset="0"/>
              </a:rPr>
              <a:t>I - os servidores integrantes dos quadros permanentes dos órgãos e das entidades extintos terão garantidos todos os direitos e vantagens decorrentes do respectivo cargo ou emprego e integrarão quadro em extinção nos órgãos ou nas entidades indicados no Anexo II, sendo facultada aos órgãos e entidades supervisoras, ao seu critério exclusivo, a cessão de servidor, irrecusável para este, com ônus para a origem, à organização social que vier a absorver as correspondentes atividades, observados os §§ 1o e 2o do art. 14; </a:t>
            </a:r>
          </a:p>
          <a:p>
            <a:endParaRPr lang="pt-BR" sz="2100" dirty="0"/>
          </a:p>
          <a:p>
            <a:endParaRPr lang="pt-BR" sz="1100" dirty="0"/>
          </a:p>
        </p:txBody>
      </p:sp>
    </p:spTree>
    <p:extLst>
      <p:ext uri="{BB962C8B-B14F-4D97-AF65-F5344CB8AC3E}">
        <p14:creationId xmlns:p14="http://schemas.microsoft.com/office/powerpoint/2010/main" val="3729993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xmlns="" id="{F40804F2-5ED9-46DA-B0E5-96B16E7DEB9E}"/>
              </a:ext>
            </a:extLst>
          </p:cNvPr>
          <p:cNvSpPr/>
          <p:nvPr/>
        </p:nvSpPr>
        <p:spPr>
          <a:xfrm>
            <a:off x="611560" y="548680"/>
            <a:ext cx="8352928" cy="6586418"/>
          </a:xfrm>
          <a:prstGeom prst="rect">
            <a:avLst/>
          </a:prstGeom>
        </p:spPr>
        <p:txBody>
          <a:bodyPr wrap="square">
            <a:spAutoFit/>
          </a:bodyPr>
          <a:lstStyle/>
          <a:p>
            <a:pPr algn="just"/>
            <a:r>
              <a:rPr lang="pt-BR" sz="2100" dirty="0">
                <a:latin typeface="Bookman Old Style" panose="02050604050505020204" pitchFamily="18" charset="0"/>
              </a:rPr>
              <a:t>II - a desativação das unidades extintas será realizada mediante inventário de seus bens imóveis e de seu acervo físico, documental e material, bem como dos contratos e convênios, com a adoção de providências dirigidas à manutenção e ao prosseguimento das atividades sociais a cargo dessas unidades, nos termos da legislação aplicável em cada caso; </a:t>
            </a:r>
          </a:p>
          <a:p>
            <a:pPr algn="just"/>
            <a:endParaRPr lang="pt-BR" sz="2100" dirty="0">
              <a:latin typeface="Bookman Old Style" panose="02050604050505020204" pitchFamily="18" charset="0"/>
            </a:endParaRPr>
          </a:p>
          <a:p>
            <a:pPr algn="just"/>
            <a:r>
              <a:rPr lang="pt-BR" sz="2100" dirty="0">
                <a:latin typeface="Bookman Old Style" panose="02050604050505020204" pitchFamily="18" charset="0"/>
              </a:rPr>
              <a:t>III - os recursos e as receitas orçamentárias de qualquer natureza, destinados às unidades extintas, serão utilizados no processo de inventário e para a manutenção e o financiamento das atividades sociais até a assinatura do contrato de gestão; </a:t>
            </a:r>
          </a:p>
          <a:p>
            <a:pPr algn="just"/>
            <a:endParaRPr lang="pt-BR" sz="2100" dirty="0">
              <a:latin typeface="Bookman Old Style" panose="02050604050505020204" pitchFamily="18" charset="0"/>
            </a:endParaRPr>
          </a:p>
          <a:p>
            <a:pPr algn="just"/>
            <a:r>
              <a:rPr lang="pt-BR" sz="2100" dirty="0">
                <a:latin typeface="Bookman Old Style" panose="02050604050505020204" pitchFamily="18" charset="0"/>
              </a:rPr>
              <a:t>IV - quando necessário, parcela dos recursos orçamentários poderá ser reprogramada, mediante crédito especial a ser enviado ao Congresso Nacional, para o órgão ou entidade supervisora dos contratos de gestão, para o fomento das atividades sociais, assegurada a liberação periódica do respectivo desembolso financeiro para a organização social; </a:t>
            </a:r>
          </a:p>
          <a:p>
            <a:pPr algn="just"/>
            <a:endParaRPr lang="pt-BR" sz="2300" dirty="0">
              <a:latin typeface="Bookman Old Style" panose="02050604050505020204" pitchFamily="18" charset="0"/>
            </a:endParaRPr>
          </a:p>
        </p:txBody>
      </p:sp>
    </p:spTree>
    <p:extLst>
      <p:ext uri="{BB962C8B-B14F-4D97-AF65-F5344CB8AC3E}">
        <p14:creationId xmlns:p14="http://schemas.microsoft.com/office/powerpoint/2010/main" val="895333458"/>
      </p:ext>
    </p:extLst>
  </p:cSld>
  <p:clrMapOvr>
    <a:masterClrMapping/>
  </p:clrMapOvr>
</p:sld>
</file>

<file path=ppt/theme/theme1.xml><?xml version="1.0" encoding="utf-8"?>
<a:theme xmlns:a="http://schemas.openxmlformats.org/drawingml/2006/main" name="Cortar">
  <a:themeElements>
    <a:clrScheme name="Cortar">
      <a:dk1>
        <a:sysClr val="windowText" lastClr="000000"/>
      </a:dk1>
      <a:lt1>
        <a:sysClr val="window" lastClr="FFFFFF"/>
      </a:lt1>
      <a:dk2>
        <a:srgbClr val="4A2318"/>
      </a:dk2>
      <a:lt2>
        <a:srgbClr val="EDECEB"/>
      </a:lt2>
      <a:accent1>
        <a:srgbClr val="F3C82E"/>
      </a:accent1>
      <a:accent2>
        <a:srgbClr val="A26176"/>
      </a:accent2>
      <a:accent3>
        <a:srgbClr val="74A94E"/>
      </a:accent3>
      <a:accent4>
        <a:srgbClr val="188E8D"/>
      </a:accent4>
      <a:accent5>
        <a:srgbClr val="EE913A"/>
      </a:accent5>
      <a:accent6>
        <a:srgbClr val="DF5D4A"/>
      </a:accent6>
      <a:hlink>
        <a:srgbClr val="188E8D"/>
      </a:hlink>
      <a:folHlink>
        <a:srgbClr val="A26176"/>
      </a:folHlink>
    </a:clrScheme>
    <a:fontScheme name="Cortar">
      <a:maj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ortar">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Crop" id="{EC9488ED-E761-4D60-9AC4-764D1FE2C171}" vid="{D7AA1D6E-F3E9-4763-A3BC-84DF2E02F60F}"/>
    </a:ext>
  </a:ext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GESTÃO DE ORGANIZAÇÕES SOCIAIS Lions</Template>
  <TotalTime>87</TotalTime>
  <Words>2069</Words>
  <Application>Microsoft Office PowerPoint</Application>
  <PresentationFormat>Apresentação na tela (4:3)</PresentationFormat>
  <Paragraphs>65</Paragraphs>
  <Slides>19</Slides>
  <Notes>0</Notes>
  <HiddenSlides>0</HiddenSlides>
  <MMClips>0</MMClips>
  <ScaleCrop>false</ScaleCrop>
  <HeadingPairs>
    <vt:vector size="4" baseType="variant">
      <vt:variant>
        <vt:lpstr>Tema</vt:lpstr>
      </vt:variant>
      <vt:variant>
        <vt:i4>1</vt:i4>
      </vt:variant>
      <vt:variant>
        <vt:lpstr>Títulos de slides</vt:lpstr>
      </vt:variant>
      <vt:variant>
        <vt:i4>19</vt:i4>
      </vt:variant>
    </vt:vector>
  </HeadingPairs>
  <TitlesOfParts>
    <vt:vector size="20" baseType="lpstr">
      <vt:lpstr>Cortar</vt:lpstr>
      <vt:lpstr>GESTÃO DE ORGANIZAÇÕES SOCIAIS</vt:lpstr>
      <vt:lpstr>Apresentação do PowerPoint</vt:lpstr>
      <vt:lpstr>Apresentação do PowerPoint</vt:lpstr>
      <vt:lpstr>O QUE É ORGANIZAÇÃO SOCIAL  OU O.S.</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OBRIGADO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GESTÃO DE ORGANIZAÇÕES SOCIAIS</dc:title>
  <dc:creator>Ana Márcia Queiroz da Paz</dc:creator>
  <cp:lastModifiedBy>user</cp:lastModifiedBy>
  <cp:revision>4</cp:revision>
  <dcterms:created xsi:type="dcterms:W3CDTF">2018-02-26T02:17:20Z</dcterms:created>
  <dcterms:modified xsi:type="dcterms:W3CDTF">2018-02-26T14:50:29Z</dcterms:modified>
</cp:coreProperties>
</file>