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7" r:id="rId3"/>
    <p:sldId id="265" r:id="rId4"/>
    <p:sldId id="275" r:id="rId5"/>
    <p:sldId id="266" r:id="rId6"/>
    <p:sldId id="274" r:id="rId7"/>
    <p:sldId id="276" r:id="rId8"/>
    <p:sldId id="281" r:id="rId9"/>
    <p:sldId id="284" r:id="rId10"/>
    <p:sldId id="277" r:id="rId11"/>
    <p:sldId id="269" r:id="rId12"/>
    <p:sldId id="283" r:id="rId13"/>
    <p:sldId id="257" r:id="rId14"/>
    <p:sldId id="279" r:id="rId15"/>
    <p:sldId id="280" r:id="rId16"/>
    <p:sldId id="258" r:id="rId17"/>
    <p:sldId id="260" r:id="rId18"/>
    <p:sldId id="278" r:id="rId19"/>
    <p:sldId id="273" r:id="rId20"/>
    <p:sldId id="285" r:id="rId21"/>
  </p:sldIdLst>
  <p:sldSz cx="9144000" cy="6858000" type="screen4x3"/>
  <p:notesSz cx="6865938" cy="99980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B7645350-EF6F-4056-BBD3-2510DCCDAE3E}" type="datetimeFigureOut">
              <a:rPr lang="pt-BR" smtClean="0"/>
              <a:t>20/08/2018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9D0F0072-6C3E-4CFF-A2D7-9E35696FFDC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BC5BFA55-5B31-454C-8535-36AD16EDBBA7}" type="datetimeFigureOut">
              <a:rPr lang="pt-BR" smtClean="0"/>
              <a:pPr/>
              <a:t>20/08/2018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351472E-CF47-45DB-84EE-9C8188EF56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A62DD5-3857-4012-A96C-34AE26A02E93}" type="slidenum">
              <a:rPr lang="pt-BR">
                <a:latin typeface="Arial" pitchFamily="34" charset="0"/>
              </a:rPr>
              <a:pPr/>
              <a:t>2</a:t>
            </a:fld>
            <a:endParaRPr lang="pt-BR">
              <a:latin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49300"/>
            <a:ext cx="4999037" cy="3749675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5D0D0-0D0E-46B7-8835-56FF090E7CD4}" type="slidenum">
              <a:rPr lang="pt-BR"/>
              <a:pPr/>
              <a:t>4</a:t>
            </a:fld>
            <a:endParaRPr lang="pt-BR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87064E-FA8C-4734-AC02-26A8C57F0DF9}" type="slidenum">
              <a:rPr lang="pt-BR">
                <a:latin typeface="Arial" pitchFamily="34" charset="0"/>
              </a:rPr>
              <a:pPr/>
              <a:t>11</a:t>
            </a:fld>
            <a:endParaRPr lang="pt-BR">
              <a:latin typeface="Arial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49300"/>
            <a:ext cx="4999037" cy="3749675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2F17BF-0E67-41B5-A8DF-1E8CB518F357}" type="slidenum">
              <a:rPr lang="pt-BR">
                <a:latin typeface="Arial" pitchFamily="34" charset="0"/>
              </a:rPr>
              <a:pPr/>
              <a:t>19</a:t>
            </a:fld>
            <a:endParaRPr lang="pt-BR">
              <a:latin typeface="Arial" pitchFamily="34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49300"/>
            <a:ext cx="4999037" cy="3749675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A3624-55A2-4AD5-B4E9-0A200BB8CFA7}" type="slidenum">
              <a:rPr lang="pt-BR">
                <a:latin typeface="Arial" pitchFamily="34" charset="0"/>
              </a:rPr>
              <a:pPr/>
              <a:t>20</a:t>
            </a:fld>
            <a:endParaRPr lang="pt-BR">
              <a:latin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5038" y="749300"/>
            <a:ext cx="4999037" cy="374967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29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B389E9-2F42-419A-AD18-E344643FFE3B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77284-EDB6-478A-9FFD-7BF6D5D70086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E1F3-C0FD-436E-9382-3186FCAEDAFE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5472C-2414-46DA-969D-CFD15A496053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9CA7F-A03B-4132-BC4E-960EAA5C889C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0112-6EC4-48C1-AAE3-7C1F3E9DBEBC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5C58D-CE21-44C0-9D24-8506829A515E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0020C-4885-4845-BF40-2FEE1A85AB45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D47-18D1-4848-B10A-1315541C4DE2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E2BE2460-143C-4F0F-9CA8-BA9A522C13AB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BF95FF-9F01-48B1-95DA-3CD0A5A0893D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01C044-96C6-4E4E-9928-12D0688A2FC0}" type="datetime1">
              <a:rPr lang="pt-BR" smtClean="0"/>
              <a:pPr/>
              <a:t>20/08/2018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EA9997-F0C2-47FE-A1A0-B3DFC6955AE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Liderança Inovadora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Paulo </a:t>
            </a:r>
            <a:r>
              <a:rPr lang="pt-BR" dirty="0" err="1" smtClean="0">
                <a:solidFill>
                  <a:schemeClr val="tx1"/>
                </a:solidFill>
              </a:rPr>
              <a:t>Alcantara</a:t>
            </a:r>
            <a:r>
              <a:rPr lang="pt-BR" dirty="0" smtClean="0">
                <a:solidFill>
                  <a:schemeClr val="tx1"/>
                </a:solidFill>
              </a:rPr>
              <a:t> Gomes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20/08/207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Palestra no Instituto de Desenvolvimento e Liderança- </a:t>
            </a:r>
            <a:r>
              <a:rPr lang="pt-BR" dirty="0" err="1" smtClean="0">
                <a:solidFill>
                  <a:schemeClr val="tx1"/>
                </a:solidFill>
              </a:rPr>
              <a:t>Lions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827213"/>
            <a:ext cx="7999412" cy="448151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</a:pPr>
            <a:r>
              <a:rPr lang="pt-BR" sz="2300" b="1" dirty="0"/>
              <a:t> </a:t>
            </a:r>
            <a:r>
              <a:rPr lang="pt-BR" sz="2300" b="1" dirty="0">
                <a:solidFill>
                  <a:srgbClr val="002060"/>
                </a:solidFill>
              </a:rPr>
              <a:t>Visando a um melhor desempenho, materializado na redução de custos ou no atendimento ao aumento de demanda;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300" b="1" dirty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pt-BR" sz="2300" b="1" dirty="0">
                <a:solidFill>
                  <a:srgbClr val="002060"/>
                </a:solidFill>
              </a:rPr>
              <a:t>Um novo produto ou processo pode ser um diferencial favorável, na ótica de mercado;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300" b="1" dirty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pt-BR" sz="2300" b="1" dirty="0">
                <a:solidFill>
                  <a:srgbClr val="002060"/>
                </a:solidFill>
              </a:rPr>
              <a:t> No caso de inovações de processo que aumentam a produtividade, a empresa adquire uma vantagem de custo sobre seus competidores.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pt-BR" sz="2300" b="1" dirty="0">
              <a:solidFill>
                <a:srgbClr val="00206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pt-BR" sz="2300" b="1" dirty="0">
                <a:solidFill>
                  <a:srgbClr val="002060"/>
                </a:solidFill>
              </a:rPr>
              <a:t> No caso da inovação de produto, a empresa pode ganhar uma vantagem competitiva por meio da introdução de um novo produto, o que lhe confere a possibilidade de maior demanda e maiores margem sobre custos. 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E2E22673-3BB0-4971-9416-03C971970781}" type="slidenum">
              <a:rPr lang="pt-BR"/>
              <a:pPr/>
              <a:t>10</a:t>
            </a:fld>
            <a:endParaRPr lang="pt-BR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400" dirty="0">
                <a:solidFill>
                  <a:srgbClr val="C00000"/>
                </a:solidFill>
              </a:rPr>
              <a:t>Em resumo, por que as empresas inovam?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16113"/>
            <a:ext cx="8208962" cy="4681537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defRPr/>
            </a:pPr>
            <a:r>
              <a:rPr lang="pt-BR" sz="2800" dirty="0" smtClean="0"/>
              <a:t>As empresas competitivas oferecem produtos com maior valor agregado pelo menor custo e com menor tempo de resposta às demandas;</a:t>
            </a:r>
          </a:p>
          <a:p>
            <a:pPr marL="231775" indent="-231775" algn="just" eaLnBrk="1" hangingPunct="1">
              <a:defRPr/>
            </a:pPr>
            <a:r>
              <a:rPr lang="pt-BR" sz="2800" dirty="0" smtClean="0"/>
              <a:t>Não basta que as empresas sejam produtoras de alta qualidade a baixo custo. Para serem bem sucedidas elas devem ser as primeiras a levar produtos e serviços ao cliente.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7569200" cy="7683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dirty="0" smtClean="0"/>
              <a:t>Competitividade na Empresa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/>
            <a:r>
              <a:rPr lang="pt-BR" dirty="0" smtClean="0"/>
              <a:t>Criamos </a:t>
            </a:r>
            <a:r>
              <a:rPr lang="pt-BR" dirty="0"/>
              <a:t>organizações (empresas ou departamentos da mesma) para determinados fins. </a:t>
            </a:r>
            <a:endParaRPr lang="pt-BR" dirty="0" smtClean="0"/>
          </a:p>
          <a:p>
            <a:pPr algn="just" fontAlgn="base"/>
            <a:r>
              <a:rPr lang="pt-BR" dirty="0" smtClean="0"/>
              <a:t>Muitas </a:t>
            </a:r>
            <a:r>
              <a:rPr lang="pt-BR" dirty="0"/>
              <a:t>vezes os fins se tornam desnecessários e as organizações permanecem. </a:t>
            </a:r>
            <a:endParaRPr lang="pt-BR" dirty="0" smtClean="0"/>
          </a:p>
          <a:p>
            <a:pPr algn="just" fontAlgn="base"/>
            <a:r>
              <a:rPr lang="pt-BR" dirty="0" smtClean="0"/>
              <a:t>Outras </a:t>
            </a:r>
            <a:r>
              <a:rPr lang="pt-BR" dirty="0"/>
              <a:t>vezes as organizações são estruturadas desconhecendo os processos de criação de valor</a:t>
            </a:r>
            <a:r>
              <a:rPr lang="pt-BR" dirty="0" smtClean="0"/>
              <a:t>.</a:t>
            </a:r>
          </a:p>
          <a:p>
            <a:pPr algn="just" fontAlgn="base"/>
            <a:r>
              <a:rPr lang="pt-BR" dirty="0" smtClean="0"/>
              <a:t> </a:t>
            </a:r>
            <a:r>
              <a:rPr lang="pt-BR" dirty="0"/>
              <a:t>Criam-se hierarquias verticais fragmentando o trabalho e inibindo as iniciativas com consequente perda de eficácia e de agilidade no processo decisório.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Entretanto, 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Amplamente discutido no ambiente empresarial;</a:t>
            </a:r>
          </a:p>
          <a:p>
            <a:pPr algn="just"/>
            <a:r>
              <a:rPr lang="pt-BR" dirty="0" smtClean="0"/>
              <a:t>As empresas mais novas apostam na inovação e no pensamento no futuro, motivando as equipes de trabalho para o novo;</a:t>
            </a:r>
          </a:p>
          <a:p>
            <a:pPr algn="just"/>
            <a:r>
              <a:rPr lang="pt-BR" dirty="0" smtClean="0"/>
              <a:t>Nessas empresas, todos os funcionários têm como prioridade pensar de maneira inovadora e dinâmica, buscando novas soluções em conjunto ( ação coletiva)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Liderança Inovadora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existem três fatores que são vitais para a sobrevivência de uma organização: </a:t>
            </a:r>
          </a:p>
          <a:p>
            <a:pPr lvl="1" algn="just"/>
            <a:r>
              <a:rPr lang="pt-BR" dirty="0" smtClean="0"/>
              <a:t>conhecimento gerencial (sistemas, organizações, processos, operações, metas, métodos e ferramentas de análise), </a:t>
            </a:r>
          </a:p>
          <a:p>
            <a:pPr lvl="1" algn="just"/>
            <a:r>
              <a:rPr lang="pt-BR" dirty="0" smtClean="0"/>
              <a:t>conhecimento técnico (conhecimento de seu trabalho, ciência e tecnologia) e </a:t>
            </a:r>
          </a:p>
          <a:p>
            <a:pPr lvl="1" algn="just"/>
            <a:r>
              <a:rPr lang="pt-BR" dirty="0" smtClean="0"/>
              <a:t>liderança (tudo que é relacionado ao ser humano na organização).</a:t>
            </a:r>
          </a:p>
          <a:p>
            <a:pPr marL="109728" indent="0" algn="just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Liderança Inovadora</a:t>
            </a: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No entanto, este último é a condição limitante, pois os outros nem ao menos serão absorvidos sem que haja uma firme liderança que saiba o que deseja. O verdadeiro líder é precioso como um diamante;</a:t>
            </a:r>
          </a:p>
          <a:p>
            <a:pPr algn="just"/>
            <a:r>
              <a:rPr lang="pt-BR" dirty="0" smtClean="0"/>
              <a:t>O líder dá, àquelas pessoas resistentes, a segurança necessária no difícil processo de mudança. Temos visto empresas, e até mesmo países, irem de mal a pior pela falta de um líder.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Liderança inovadora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perfil de um líder inovador inclui coragem, carisma, humildade, criatividade, honestidade, autoconhecimento, integridade,  visão do futuro, curiosidade, empatia, perseverança, boa comunicação.....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Conceito de Liderança Inovadora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Autoconhecimento;</a:t>
            </a:r>
          </a:p>
          <a:p>
            <a:r>
              <a:rPr lang="pt-BR" dirty="0" smtClean="0"/>
              <a:t>Visão estratégica;</a:t>
            </a:r>
          </a:p>
          <a:p>
            <a:r>
              <a:rPr lang="pt-BR" dirty="0" smtClean="0"/>
              <a:t>Maximização </a:t>
            </a:r>
            <a:r>
              <a:rPr lang="pt-BR" smtClean="0"/>
              <a:t>de valores;</a:t>
            </a:r>
            <a:endParaRPr lang="pt-BR" dirty="0" smtClean="0"/>
          </a:p>
          <a:p>
            <a:r>
              <a:rPr lang="pt-BR" dirty="0" smtClean="0"/>
              <a:t>Experiências desafiadoras;</a:t>
            </a:r>
          </a:p>
          <a:p>
            <a:r>
              <a:rPr lang="pt-BR" dirty="0" smtClean="0"/>
              <a:t>Cultivo de talentos;</a:t>
            </a:r>
          </a:p>
          <a:p>
            <a:r>
              <a:rPr lang="pt-BR" dirty="0" smtClean="0"/>
              <a:t>Construção de alianças;</a:t>
            </a:r>
          </a:p>
          <a:p>
            <a:r>
              <a:rPr lang="pt-BR" dirty="0" smtClean="0"/>
              <a:t>Aprendizado permanente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Desafios da Liderança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EA6DA-AFAC-4E97-BEB0-3F77F91BC3B9}" type="slidenum">
              <a:rPr lang="pt-BR"/>
              <a:pPr/>
              <a:t>18</a:t>
            </a:fld>
            <a:endParaRPr lang="pt-BR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349500"/>
            <a:ext cx="7859712" cy="3514725"/>
          </a:xfrm>
        </p:spPr>
        <p:txBody>
          <a:bodyPr/>
          <a:lstStyle/>
          <a:p>
            <a:r>
              <a:rPr lang="pt-BR" b="1" dirty="0">
                <a:solidFill>
                  <a:schemeClr val="folHlink"/>
                </a:solidFill>
              </a:rPr>
              <a:t>FIM </a:t>
            </a:r>
            <a:br>
              <a:rPr lang="pt-BR" b="1" dirty="0">
                <a:solidFill>
                  <a:schemeClr val="folHlink"/>
                </a:solidFill>
              </a:rPr>
            </a:br>
            <a:r>
              <a:rPr lang="pt-BR" b="1" dirty="0">
                <a:solidFill>
                  <a:schemeClr val="folHlink"/>
                </a:solidFill>
              </a:rPr>
              <a:t/>
            </a:r>
            <a:br>
              <a:rPr lang="pt-BR" b="1" dirty="0">
                <a:solidFill>
                  <a:schemeClr val="folHlink"/>
                </a:solidFill>
              </a:rPr>
            </a:br>
            <a:r>
              <a:rPr lang="pt-BR" b="1" dirty="0">
                <a:solidFill>
                  <a:schemeClr val="folHlink"/>
                </a:solidFill>
              </a:rPr>
              <a:t>Muito Obrigado</a:t>
            </a:r>
            <a:br>
              <a:rPr lang="pt-BR" b="1" dirty="0">
                <a:solidFill>
                  <a:schemeClr val="folHlink"/>
                </a:solidFill>
              </a:rPr>
            </a:br>
            <a:r>
              <a:rPr lang="pt-BR" b="1" dirty="0">
                <a:solidFill>
                  <a:schemeClr val="folHlink"/>
                </a:solidFill>
              </a:rPr>
              <a:t/>
            </a:r>
            <a:br>
              <a:rPr lang="pt-BR" b="1" dirty="0">
                <a:solidFill>
                  <a:schemeClr val="folHlink"/>
                </a:solidFill>
              </a:rPr>
            </a:br>
            <a:endParaRPr lang="pt-BR" b="1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 marL="231775" indent="-231775" eaLnBrk="1" hangingPunct="1">
              <a:defRPr/>
            </a:pPr>
            <a:r>
              <a:rPr lang="pt-BR" b="1" smtClean="0"/>
              <a:t>Tempo;</a:t>
            </a:r>
          </a:p>
          <a:p>
            <a:pPr marL="231775" indent="-231775" eaLnBrk="1" hangingPunct="1">
              <a:defRPr/>
            </a:pPr>
            <a:r>
              <a:rPr lang="pt-BR" b="1" smtClean="0"/>
              <a:t>Produtividade;</a:t>
            </a:r>
          </a:p>
          <a:p>
            <a:pPr marL="231775" indent="-231775" eaLnBrk="1" hangingPunct="1">
              <a:defRPr/>
            </a:pPr>
            <a:r>
              <a:rPr lang="pt-BR" b="1" smtClean="0"/>
              <a:t>Qualidade;</a:t>
            </a:r>
          </a:p>
          <a:p>
            <a:pPr marL="231775" indent="-231775" algn="just" eaLnBrk="1" hangingPunct="1">
              <a:defRPr/>
            </a:pPr>
            <a:r>
              <a:rPr lang="pt-BR" b="1" smtClean="0"/>
              <a:t>Faturamento(relação faturamento/ número de empregados, faturamento/ área ocupada);</a:t>
            </a:r>
          </a:p>
          <a:p>
            <a:pPr marL="231775" indent="-231775" eaLnBrk="1" hangingPunct="1">
              <a:defRPr/>
            </a:pPr>
            <a:r>
              <a:rPr lang="pt-BR" b="1" smtClean="0"/>
              <a:t>Inovação.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b="1" smtClean="0"/>
              <a:t>Exemplos de Indicadores da Competitividade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340447"/>
              </p:ext>
            </p:extLst>
          </p:nvPr>
        </p:nvGraphicFramePr>
        <p:xfrm>
          <a:off x="611560" y="1570038"/>
          <a:ext cx="7704856" cy="4688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Planilha" r:id="rId4" imgW="4140000" imgH="3318120" progId="Excel.Sheet.8">
                  <p:embed/>
                </p:oleObj>
              </mc:Choice>
              <mc:Fallback>
                <p:oleObj name="Planilha" r:id="rId4" imgW="4140000" imgH="331812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570038"/>
                        <a:ext cx="7704856" cy="4688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1963"/>
            <a:ext cx="8229600" cy="958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300" b="1" smtClean="0"/>
              <a:t>Desenvolvimento </a:t>
            </a:r>
            <a:br>
              <a:rPr lang="pt-BR" sz="3300" b="1" smtClean="0"/>
            </a:br>
            <a:r>
              <a:rPr lang="pt-BR" sz="3300" b="1" smtClean="0"/>
              <a:t>da Ciência e Tecnologia ao Longo dos Anos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31775" indent="-231775" algn="just" eaLnBrk="1" hangingPunct="1">
              <a:defRPr/>
            </a:pPr>
            <a:r>
              <a:rPr lang="pt-BR" smtClean="0"/>
              <a:t>Para sustentar uma vantagem competitiva, as empresas devem decidir como se diferenciar dos concorrentes e agregar valor aos seus produtos. No século XXI, as empresas devem desenvolver produtos inovadores, com qualidade, e reagir rapidamente às necessidades do cliente;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Competitividade na Empresa</a:t>
            </a:r>
          </a:p>
        </p:txBody>
      </p:sp>
    </p:spTree>
    <p:extLst>
      <p:ext uri="{BB962C8B-B14F-4D97-AF65-F5344CB8AC3E}">
        <p14:creationId xmlns:p14="http://schemas.microsoft.com/office/powerpoint/2010/main" val="701095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  <a:noFill/>
          <a:ln/>
        </p:spPr>
        <p:txBody>
          <a:bodyPr/>
          <a:lstStyle/>
          <a:p>
            <a:pPr algn="ctr">
              <a:defRPr/>
            </a:pPr>
            <a:fld id="{93020E51-35D0-4A18-9603-67B59EE6B36F}" type="slidenum">
              <a:rPr lang="pt-BR">
                <a:solidFill>
                  <a:schemeClr val="bg2">
                    <a:shade val="50000"/>
                    <a:satMod val="200000"/>
                  </a:schemeClr>
                </a:solidFill>
              </a:rPr>
              <a:pPr algn="ctr">
                <a:defRPr/>
              </a:pPr>
              <a:t>3</a:t>
            </a:fld>
            <a:endParaRPr lang="pt-BR">
              <a:solidFill>
                <a:schemeClr val="bg2">
                  <a:shade val="50000"/>
                  <a:satMod val="200000"/>
                </a:schemeClr>
              </a:solidFill>
            </a:endParaRPr>
          </a:p>
        </p:txBody>
      </p:sp>
      <p:sp>
        <p:nvSpPr>
          <p:cNvPr id="495617" name="Título 1"/>
          <p:cNvSpPr>
            <a:spLocks noGrp="1"/>
          </p:cNvSpPr>
          <p:nvPr>
            <p:ph type="ctrTitle" idx="4294967295"/>
          </p:nvPr>
        </p:nvSpPr>
        <p:spPr>
          <a:xfrm>
            <a:off x="1206499" y="188640"/>
            <a:ext cx="5832475" cy="1282700"/>
          </a:xfrm>
        </p:spPr>
        <p:txBody>
          <a:bodyPr>
            <a:normAutofit/>
          </a:bodyPr>
          <a:lstStyle/>
          <a:p>
            <a:pPr algn="ctr"/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As mudanças </a:t>
            </a:r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na concepção das </a:t>
            </a:r>
            <a:r>
              <a:rPr lang="pt-BR" sz="2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empresas</a:t>
            </a:r>
            <a:endParaRPr lang="pt-BR" sz="2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0" y="1700213"/>
            <a:ext cx="8245475" cy="4319587"/>
          </a:xfrm>
        </p:spPr>
        <p:txBody>
          <a:bodyPr tIns="0">
            <a:normAutofit fontScale="92500" lnSpcReduction="10000"/>
          </a:bodyPr>
          <a:lstStyle/>
          <a:p>
            <a:pPr marL="1371600" lvl="2" indent="-45720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pt-BR" b="1" dirty="0" smtClean="0"/>
              <a:t>Grandes empresas se integram a distância, utilizando as NTIC: (ex: design na Itália e NY e confecção na Indonésia);</a:t>
            </a:r>
          </a:p>
          <a:p>
            <a:pPr marL="1371600" lvl="2" indent="-457200" algn="just">
              <a:lnSpc>
                <a:spcPct val="80000"/>
              </a:lnSpc>
              <a:buNone/>
            </a:pPr>
            <a:endParaRPr lang="pt-BR" b="1" dirty="0" smtClean="0"/>
          </a:p>
          <a:p>
            <a:pPr marL="1371600" lvl="2" indent="-457200"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pt-BR" b="1" dirty="0" smtClean="0"/>
              <a:t>Micro e Pequenas estão </a:t>
            </a:r>
            <a:r>
              <a:rPr lang="pt-BR" b="1" dirty="0"/>
              <a:t>cada vez mais organizadas em arranjos produtivos locais (APL), com profundos reflexos sobre a geração de emprego e renda:</a:t>
            </a:r>
          </a:p>
          <a:p>
            <a:pPr marL="1371600" lvl="2" indent="-457200" algn="just">
              <a:lnSpc>
                <a:spcPct val="80000"/>
              </a:lnSpc>
              <a:buFont typeface="Arial" charset="0"/>
              <a:buNone/>
            </a:pPr>
            <a:endParaRPr lang="pt-BR" b="1" dirty="0"/>
          </a:p>
          <a:p>
            <a:pPr marL="1828800" lvl="3" indent="-45720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pt-BR" sz="2100" b="1" dirty="0">
                <a:solidFill>
                  <a:srgbClr val="3333CC"/>
                </a:solidFill>
              </a:rPr>
              <a:t>cadeias produtivas e cadeias de fornecedores;</a:t>
            </a:r>
          </a:p>
          <a:p>
            <a:pPr marL="1828800" lvl="3" indent="-457200" algn="just">
              <a:lnSpc>
                <a:spcPct val="80000"/>
              </a:lnSpc>
              <a:buFont typeface="Arial" charset="0"/>
              <a:buNone/>
            </a:pPr>
            <a:endParaRPr lang="pt-BR" sz="2100" b="1" dirty="0">
              <a:solidFill>
                <a:srgbClr val="3333CC"/>
              </a:solidFill>
            </a:endParaRPr>
          </a:p>
          <a:p>
            <a:pPr marL="1828800" lvl="3" indent="-45720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pt-BR" sz="2100" b="1" dirty="0">
                <a:solidFill>
                  <a:srgbClr val="3333CC"/>
                </a:solidFill>
              </a:rPr>
              <a:t>Empregados começaram a dar lugar a empreendedores</a:t>
            </a:r>
            <a:r>
              <a:rPr lang="pt-BR" sz="2100" b="1" dirty="0" smtClean="0">
                <a:solidFill>
                  <a:srgbClr val="3333CC"/>
                </a:solidFill>
              </a:rPr>
              <a:t>.</a:t>
            </a:r>
          </a:p>
          <a:p>
            <a:pPr marL="1828800" lvl="3" indent="-457200" algn="just">
              <a:lnSpc>
                <a:spcPct val="80000"/>
              </a:lnSpc>
              <a:buFont typeface="Wingdings" pitchFamily="2" charset="2"/>
              <a:buChar char="q"/>
            </a:pPr>
            <a:endParaRPr lang="pt-BR" sz="2100" b="1" dirty="0" smtClean="0">
              <a:solidFill>
                <a:srgbClr val="3333CC"/>
              </a:solidFill>
            </a:endParaRPr>
          </a:p>
          <a:p>
            <a:pPr marL="1828800" lvl="3" indent="-457200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pt-BR" sz="2100" b="1" dirty="0" smtClean="0">
                <a:solidFill>
                  <a:srgbClr val="3333CC"/>
                </a:solidFill>
              </a:rPr>
              <a:t>Mais de 90%  das empresas brasileiras são micro e pequenas empresas, que buscam maior </a:t>
            </a:r>
            <a:r>
              <a:rPr lang="pt-BR" sz="2100" b="1" dirty="0" smtClean="0">
                <a:solidFill>
                  <a:srgbClr val="FF0000"/>
                </a:solidFill>
              </a:rPr>
              <a:t>competitividade (conhecimento. inovação e empreendedorismo)</a:t>
            </a:r>
          </a:p>
          <a:p>
            <a:pPr marL="1828800" lvl="3" indent="-457200" algn="just">
              <a:lnSpc>
                <a:spcPct val="80000"/>
              </a:lnSpc>
              <a:buNone/>
            </a:pPr>
            <a:endParaRPr lang="pt-BR" sz="2100" b="1" dirty="0" smtClean="0">
              <a:solidFill>
                <a:srgbClr val="3333CC"/>
              </a:solidFill>
            </a:endParaRPr>
          </a:p>
          <a:p>
            <a:pPr marL="1828800" lvl="3" indent="-457200" algn="just">
              <a:lnSpc>
                <a:spcPct val="80000"/>
              </a:lnSpc>
              <a:buFont typeface="Wingdings" pitchFamily="2" charset="2"/>
              <a:buChar char="q"/>
            </a:pPr>
            <a:endParaRPr lang="pt-BR" sz="2100" b="1" dirty="0" smtClean="0">
              <a:solidFill>
                <a:srgbClr val="3333CC"/>
              </a:solidFill>
            </a:endParaRPr>
          </a:p>
          <a:p>
            <a:pPr marL="1828800" lvl="3" indent="-457200" algn="just">
              <a:lnSpc>
                <a:spcPct val="80000"/>
              </a:lnSpc>
              <a:buFont typeface="Wingdings" pitchFamily="2" charset="2"/>
              <a:buChar char="q"/>
            </a:pPr>
            <a:endParaRPr lang="pt-BR" sz="2100" b="1" dirty="0">
              <a:solidFill>
                <a:srgbClr val="3333CC"/>
              </a:solidFill>
            </a:endParaRPr>
          </a:p>
          <a:p>
            <a:pPr marL="26988" indent="0">
              <a:lnSpc>
                <a:spcPct val="90000"/>
              </a:lnSpc>
              <a:buFont typeface="Arial" charset="0"/>
              <a:buNone/>
            </a:pPr>
            <a:endParaRPr lang="pt-BR" sz="2100" dirty="0">
              <a:solidFill>
                <a:srgbClr val="320E0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492375"/>
            <a:ext cx="8359775" cy="3449638"/>
          </a:xfrm>
        </p:spPr>
        <p:txBody>
          <a:bodyPr>
            <a:normAutofit/>
          </a:bodyPr>
          <a:lstStyle/>
          <a:p>
            <a:pPr marL="231775" indent="-231775">
              <a:lnSpc>
                <a:spcPct val="80000"/>
              </a:lnSpc>
              <a:buFont typeface="Wingdings" pitchFamily="2" charset="2"/>
              <a:buNone/>
            </a:pPr>
            <a:endParaRPr lang="pt-PT" sz="2000" b="1" dirty="0"/>
          </a:p>
          <a:p>
            <a:pPr lvl="4" algn="just">
              <a:lnSpc>
                <a:spcPct val="150000"/>
              </a:lnSpc>
            </a:pPr>
            <a:r>
              <a:rPr lang="pt-PT" sz="2300" b="1" dirty="0">
                <a:solidFill>
                  <a:srgbClr val="002060"/>
                </a:solidFill>
              </a:rPr>
              <a:t>A MODERNIZAÇÃO DAS PRÁTICAS GERENCIAIS;</a:t>
            </a:r>
          </a:p>
          <a:p>
            <a:pPr lvl="4" algn="just">
              <a:lnSpc>
                <a:spcPct val="150000"/>
              </a:lnSpc>
            </a:pPr>
            <a:r>
              <a:rPr lang="pt-PT" sz="2300" b="1" dirty="0">
                <a:solidFill>
                  <a:srgbClr val="002060"/>
                </a:solidFill>
              </a:rPr>
              <a:t>A INOVAÇÃO;</a:t>
            </a:r>
          </a:p>
          <a:p>
            <a:pPr lvl="4" algn="just">
              <a:lnSpc>
                <a:spcPct val="150000"/>
              </a:lnSpc>
            </a:pPr>
            <a:r>
              <a:rPr lang="pt-PT" sz="2300" b="1" dirty="0">
                <a:solidFill>
                  <a:srgbClr val="002060"/>
                </a:solidFill>
              </a:rPr>
              <a:t>A MELHOR DEFINIÇÃO DOS</a:t>
            </a:r>
            <a:r>
              <a:rPr lang="pt-BR" sz="2300" b="1" dirty="0">
                <a:solidFill>
                  <a:srgbClr val="002060"/>
                </a:solidFill>
              </a:rPr>
              <a:t> </a:t>
            </a:r>
            <a:r>
              <a:rPr lang="pt-PT" sz="2300" b="1" dirty="0">
                <a:solidFill>
                  <a:srgbClr val="002060"/>
                </a:solidFill>
              </a:rPr>
              <a:t>PERFIS DE HABILIDADES E COMPETENCIAS DE SEUS QUADROS</a:t>
            </a:r>
            <a:r>
              <a:rPr lang="pt-PT" sz="2300" b="1" dirty="0">
                <a:solidFill>
                  <a:schemeClr val="hlink"/>
                </a:solidFill>
              </a:rPr>
              <a:t>.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B481C906-D381-4A16-88EB-811FFE10195F}" type="slidenum">
              <a:rPr lang="pt-BR"/>
              <a:pPr/>
              <a:t>4</a:t>
            </a:fld>
            <a:endParaRPr lang="pt-BR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7272338" cy="1439863"/>
          </a:xfrm>
        </p:spPr>
        <p:txBody>
          <a:bodyPr/>
          <a:lstStyle/>
          <a:p>
            <a:pPr algn="just"/>
            <a:r>
              <a:rPr lang="pt-BR" sz="3000" b="1">
                <a:solidFill>
                  <a:srgbClr val="800000"/>
                </a:solidFill>
              </a:rPr>
              <a:t>Fatores que interferem na competitividade das empresas</a:t>
            </a:r>
            <a:endParaRPr lang="pt-PT" sz="3000" b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238E62-51C7-49DF-8BCE-E5EFAA4E2405}" type="slidenum">
              <a:rPr lang="pt-BR"/>
              <a:pPr>
                <a:defRPr/>
              </a:pPr>
              <a:t>5</a:t>
            </a:fld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0" y="1125538"/>
            <a:ext cx="8748464" cy="472916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pt-BR" sz="2000" b="1" dirty="0" smtClean="0">
                <a:latin typeface="Gill Sans MT"/>
              </a:rPr>
              <a:t>A velocidade com que as tecnologias se tornam obsoletas impõe a realização de ações de qualificação e de capacitação profissional que permitam a migração para novas profissões, a oferta de novas modalidades de diplomas e uma forte componente de interdisciplinaridade na formação.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pt-BR" sz="2000" b="1" dirty="0" smtClean="0">
              <a:latin typeface="Gill Sans MT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pt-BR" sz="2000" b="1" dirty="0" smtClean="0">
                <a:latin typeface="Gill Sans MT"/>
              </a:rPr>
              <a:t>É ainda preciso  assegurar uma efetiva participação das universidades no processo de desenvolvimento, através da realização de projetos voltados para a inovação, para a apropriação e para a transferência de tecnologias;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pt-BR" sz="2000" b="1" dirty="0" smtClean="0">
              <a:latin typeface="Gill Sans MT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pt-BR" sz="2000" b="1" dirty="0" smtClean="0">
                <a:latin typeface="Gill Sans MT"/>
              </a:rPr>
              <a:t>Ao mesmo tempo, a inovação e a geração da cultura empreendedora passam a exigir políticas publicas de apoio à micro empresa, de incentivo à propriedade intelectual e a comercialização da tecnologia, de apoio à inovação, tanto no que concerne a gestão, como a identificação de parcerias e oportunidades que possibilitem a agregação de valor aos produtos. </a:t>
            </a:r>
            <a:endParaRPr lang="pt-BR" sz="2000" dirty="0" smtClean="0"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FDD-20B1-4D66-8B4E-6BEC48E7D4B3}" type="slidenum">
              <a:rPr lang="pt-BR"/>
              <a:pPr/>
              <a:t>6</a:t>
            </a:fld>
            <a:endParaRPr lang="pt-BR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000" b="1">
                <a:solidFill>
                  <a:schemeClr val="accent2"/>
                </a:solidFill>
                <a:latin typeface="Univers" pitchFamily="34" charset="0"/>
              </a:rPr>
              <a:t/>
            </a:r>
            <a:br>
              <a:rPr lang="pt-BR" sz="3000" b="1">
                <a:solidFill>
                  <a:schemeClr val="accent2"/>
                </a:solidFill>
                <a:latin typeface="Univers" pitchFamily="34" charset="0"/>
              </a:rPr>
            </a:br>
            <a:r>
              <a:rPr lang="pt-BR" sz="3000" b="1">
                <a:solidFill>
                  <a:schemeClr val="accent2"/>
                </a:solidFill>
                <a:latin typeface="Univers" pitchFamily="34" charset="0"/>
              </a:rPr>
              <a:t/>
            </a:r>
            <a:br>
              <a:rPr lang="pt-BR" sz="3000" b="1">
                <a:solidFill>
                  <a:schemeClr val="accent2"/>
                </a:solidFill>
                <a:latin typeface="Univers" pitchFamily="34" charset="0"/>
              </a:rPr>
            </a:br>
            <a:r>
              <a:rPr lang="pt-BR" sz="3000" b="1">
                <a:solidFill>
                  <a:schemeClr val="accent2"/>
                </a:solidFill>
                <a:latin typeface="Univers" pitchFamily="34" charset="0"/>
              </a:rPr>
              <a:t/>
            </a:r>
            <a:br>
              <a:rPr lang="pt-BR" sz="3000" b="1">
                <a:solidFill>
                  <a:schemeClr val="accent2"/>
                </a:solidFill>
                <a:latin typeface="Univers" pitchFamily="34" charset="0"/>
              </a:rPr>
            </a:br>
            <a:r>
              <a:rPr lang="pt-BR" sz="3000" b="1">
                <a:solidFill>
                  <a:schemeClr val="accent2"/>
                </a:solidFill>
                <a:latin typeface="Univers" pitchFamily="34" charset="0"/>
              </a:rPr>
              <a:t/>
            </a:r>
            <a:br>
              <a:rPr lang="pt-BR" sz="3000" b="1">
                <a:solidFill>
                  <a:schemeClr val="accent2"/>
                </a:solidFill>
                <a:latin typeface="Univers" pitchFamily="34" charset="0"/>
              </a:rPr>
            </a:br>
            <a:r>
              <a:rPr lang="pt-BR" sz="3000" b="1">
                <a:solidFill>
                  <a:schemeClr val="accent2"/>
                </a:solidFill>
                <a:latin typeface="Univers" pitchFamily="34" charset="0"/>
              </a:rPr>
              <a:t/>
            </a:r>
            <a:br>
              <a:rPr lang="pt-BR" sz="3000" b="1">
                <a:solidFill>
                  <a:schemeClr val="accent2"/>
                </a:solidFill>
                <a:latin typeface="Univers" pitchFamily="34" charset="0"/>
              </a:rPr>
            </a:br>
            <a:r>
              <a:rPr lang="pt-BR" sz="3000" b="1">
                <a:solidFill>
                  <a:schemeClr val="accent2"/>
                </a:solidFill>
                <a:latin typeface="Univers" pitchFamily="34" charset="0"/>
              </a:rPr>
              <a:t/>
            </a:r>
            <a:br>
              <a:rPr lang="pt-BR" sz="3000" b="1">
                <a:solidFill>
                  <a:schemeClr val="accent2"/>
                </a:solidFill>
                <a:latin typeface="Univers" pitchFamily="34" charset="0"/>
              </a:rPr>
            </a:br>
            <a:r>
              <a:rPr lang="en-US" sz="1900" b="1">
                <a:solidFill>
                  <a:srgbClr val="6600FF"/>
                </a:solidFill>
                <a:latin typeface="Univers" pitchFamily="34" charset="0"/>
              </a:rPr>
              <a:t/>
            </a:r>
            <a:br>
              <a:rPr lang="en-US" sz="1900" b="1">
                <a:solidFill>
                  <a:srgbClr val="6600FF"/>
                </a:solidFill>
                <a:latin typeface="Univers" pitchFamily="34" charset="0"/>
              </a:rPr>
            </a:br>
            <a:r>
              <a:rPr lang="en-US" sz="1900" b="1">
                <a:solidFill>
                  <a:srgbClr val="6600FF"/>
                </a:solidFill>
                <a:latin typeface="Univers" pitchFamily="34" charset="0"/>
              </a:rPr>
              <a:t/>
            </a:r>
            <a:br>
              <a:rPr lang="en-US" sz="1900" b="1">
                <a:solidFill>
                  <a:srgbClr val="6600FF"/>
                </a:solidFill>
                <a:latin typeface="Univers" pitchFamily="34" charset="0"/>
              </a:rPr>
            </a:br>
            <a:r>
              <a:rPr lang="en-US" sz="1900" b="1">
                <a:solidFill>
                  <a:srgbClr val="6600FF"/>
                </a:solidFill>
                <a:latin typeface="Univers" pitchFamily="34" charset="0"/>
              </a:rPr>
              <a:t/>
            </a:r>
            <a:br>
              <a:rPr lang="en-US" sz="1900" b="1">
                <a:solidFill>
                  <a:srgbClr val="6600FF"/>
                </a:solidFill>
                <a:latin typeface="Univers" pitchFamily="34" charset="0"/>
              </a:rPr>
            </a:br>
            <a:endParaRPr lang="pt-PT" sz="1900" b="1">
              <a:solidFill>
                <a:srgbClr val="6600FF"/>
              </a:solidFill>
              <a:latin typeface="Univers" pitchFamily="34" charset="0"/>
            </a:endParaRPr>
          </a:p>
        </p:txBody>
      </p:sp>
      <p:sp>
        <p:nvSpPr>
          <p:cNvPr id="328707" name="Rectangle 3"/>
          <p:cNvSpPr>
            <a:spLocks noChangeArrowheads="1"/>
          </p:cNvSpPr>
          <p:nvPr/>
        </p:nvSpPr>
        <p:spPr bwMode="auto">
          <a:xfrm>
            <a:off x="3563938" y="692150"/>
            <a:ext cx="2125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Conceitos</a:t>
            </a:r>
            <a:endParaRPr lang="pt-PT" sz="2800" b="1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328708" name="Text Box 4"/>
          <p:cNvSpPr txBox="1">
            <a:spLocks noChangeArrowheads="1"/>
          </p:cNvSpPr>
          <p:nvPr/>
        </p:nvSpPr>
        <p:spPr bwMode="auto">
          <a:xfrm>
            <a:off x="971550" y="1412875"/>
            <a:ext cx="7921625" cy="442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o"/>
            </a:pPr>
            <a:r>
              <a:rPr lang="pt-BR" sz="2500" b="1" dirty="0">
                <a:latin typeface="Times New Roman" pitchFamily="18" charset="0"/>
              </a:rPr>
              <a:t> Descoberta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Resultado de uma atividade científica;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Tem por objetivo empurrar a fronteira do </a:t>
            </a:r>
            <a:r>
              <a:rPr lang="pt-BR" b="1" dirty="0" smtClean="0">
                <a:latin typeface="Times New Roman" pitchFamily="18" charset="0"/>
              </a:rPr>
              <a:t>conhecimento;</a:t>
            </a:r>
            <a:endParaRPr lang="pt-BR" b="1" dirty="0">
              <a:latin typeface="Times New Roman" pitchFamily="18" charset="0"/>
            </a:endParaRP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A motivação é principalmente intelectual;</a:t>
            </a:r>
          </a:p>
          <a:p>
            <a:pPr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o"/>
            </a:pPr>
            <a:r>
              <a:rPr lang="pt-BR" sz="2500" b="1" dirty="0">
                <a:latin typeface="Times New Roman" pitchFamily="18" charset="0"/>
              </a:rPr>
              <a:t> Invenção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Resultado de uma atividade tecnológica;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Tem por objetivo a resolução de um problema prático;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A motivação é principalmente técnica;</a:t>
            </a:r>
          </a:p>
          <a:p>
            <a:pPr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o"/>
            </a:pPr>
            <a:r>
              <a:rPr lang="pt-BR" sz="2500" b="1" dirty="0">
                <a:latin typeface="Times New Roman" pitchFamily="18" charset="0"/>
              </a:rPr>
              <a:t> Inovação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Tem por objetivo a exploração comercial de uma invenção;</a:t>
            </a:r>
          </a:p>
          <a:p>
            <a:pPr lvl="1" algn="just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n"/>
            </a:pPr>
            <a:r>
              <a:rPr lang="pt-BR" b="1" dirty="0">
                <a:latin typeface="Times New Roman" pitchFamily="18" charset="0"/>
              </a:rPr>
              <a:t>A motivação é econômica;</a:t>
            </a:r>
            <a:endParaRPr lang="en-US" b="1" dirty="0">
              <a:latin typeface="Times New Roman" pitchFamily="18" charset="0"/>
            </a:endParaRPr>
          </a:p>
          <a:p>
            <a:pPr algn="just"/>
            <a:endParaRPr lang="pt-PT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613" cy="4206875"/>
          </a:xfrm>
          <a:noFill/>
          <a:ln/>
        </p:spPr>
        <p:txBody>
          <a:bodyPr>
            <a:normAutofit fontScale="92500"/>
          </a:bodyPr>
          <a:lstStyle/>
          <a:p>
            <a:pPr algn="just">
              <a:lnSpc>
                <a:spcPct val="140000"/>
              </a:lnSpc>
              <a:buFont typeface="Wingdings" pitchFamily="2" charset="2"/>
              <a:buNone/>
            </a:pPr>
            <a:r>
              <a:rPr lang="pt-BR" sz="1700" b="1" dirty="0">
                <a:solidFill>
                  <a:schemeClr val="hlink"/>
                </a:solidFill>
              </a:rPr>
              <a:t>	</a:t>
            </a:r>
            <a:r>
              <a:rPr lang="pt-BR" sz="2800" b="1" dirty="0">
                <a:solidFill>
                  <a:srgbClr val="002060"/>
                </a:solidFill>
              </a:rPr>
              <a:t>Inovação é a exploração com sucesso de novas </a:t>
            </a:r>
            <a:r>
              <a:rPr lang="pt-BR" sz="2800" b="1" dirty="0" smtClean="0">
                <a:solidFill>
                  <a:srgbClr val="002060"/>
                </a:solidFill>
              </a:rPr>
              <a:t>ideias. </a:t>
            </a:r>
            <a:r>
              <a:rPr lang="pt-BR" sz="2800" b="1" dirty="0">
                <a:solidFill>
                  <a:srgbClr val="002060"/>
                </a:solidFill>
              </a:rPr>
              <a:t>E sucesso para as empresas, por exemplo, significa aumento de faturamento, acesso a novos mercados, aumento das margens de lucro, entre outros benefícios, aumentando a competitividade.</a:t>
            </a:r>
          </a:p>
          <a:p>
            <a:pPr algn="just">
              <a:lnSpc>
                <a:spcPct val="120000"/>
              </a:lnSpc>
              <a:buFont typeface="Wingdings" pitchFamily="2" charset="2"/>
              <a:buNone/>
            </a:pPr>
            <a:r>
              <a:rPr lang="pt-BR" sz="1700" b="1" dirty="0"/>
              <a:t/>
            </a:r>
            <a:br>
              <a:rPr lang="pt-BR" sz="1700" b="1" dirty="0"/>
            </a:br>
            <a:endParaRPr lang="pt-BR" sz="800" dirty="0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/>
          <a:p>
            <a:fld id="{52E44B98-613E-4A2E-9E8B-19BC8BAC9BB5}" type="slidenum">
              <a:rPr lang="pt-BR"/>
              <a:pPr/>
              <a:t>7</a:t>
            </a:fld>
            <a:endParaRPr lang="pt-B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 sz="3000" b="1">
                <a:solidFill>
                  <a:srgbClr val="800000"/>
                </a:solidFill>
              </a:rPr>
              <a:t>Tecnologia e Inovação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Inovar não é, necessariamente, adotar tecnologias novas. Inovar é se adaptar continuamente ao mercado produzindo um produto (bem ou serviço), em condições de qualidade, preço e disponibilidade que supere os concorrentes na preferência das pessoas.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Tecnologia e Inovação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No entanto, o aparecimento de novas tecnologias pode provocar inovações em cadeia. É este, por exemplo, o caso da Internet e as várias possibilidades que são abertas ao comércio entre empresas e entre estas e seus clientes.</a:t>
            </a:r>
          </a:p>
          <a:p>
            <a:pPr algn="just"/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A9997-F0C2-47FE-A1A0-B3DFC6955AE1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Tecnologia e Inovação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1809</TotalTime>
  <Words>1010</Words>
  <Application>Microsoft Office PowerPoint</Application>
  <PresentationFormat>Apresentação na tela (4:3)</PresentationFormat>
  <Paragraphs>119</Paragraphs>
  <Slides>20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32" baseType="lpstr">
      <vt:lpstr>Arial</vt:lpstr>
      <vt:lpstr>Calibri</vt:lpstr>
      <vt:lpstr>Gill Sans MT</vt:lpstr>
      <vt:lpstr>Lucida Sans Unicode</vt:lpstr>
      <vt:lpstr>Times New Roman</vt:lpstr>
      <vt:lpstr>Univers</vt:lpstr>
      <vt:lpstr>Verdana</vt:lpstr>
      <vt:lpstr>Wingdings</vt:lpstr>
      <vt:lpstr>Wingdings 2</vt:lpstr>
      <vt:lpstr>Wingdings 3</vt:lpstr>
      <vt:lpstr>Concurso</vt:lpstr>
      <vt:lpstr>Planilha</vt:lpstr>
      <vt:lpstr>Liderança Inovadora</vt:lpstr>
      <vt:lpstr>Desenvolvimento  da Ciência e Tecnologia ao Longo dos Anos</vt:lpstr>
      <vt:lpstr> As mudanças na concepção das empresas</vt:lpstr>
      <vt:lpstr>Fatores que interferem na competitividade das empresas</vt:lpstr>
      <vt:lpstr>Apresentação do PowerPoint</vt:lpstr>
      <vt:lpstr>         </vt:lpstr>
      <vt:lpstr>Tecnologia e Inovação</vt:lpstr>
      <vt:lpstr>Tecnologia e Inovação</vt:lpstr>
      <vt:lpstr>Tecnologia e Inovação</vt:lpstr>
      <vt:lpstr>Em resumo, por que as empresas inovam?</vt:lpstr>
      <vt:lpstr>Competitividade na Empresa</vt:lpstr>
      <vt:lpstr>Entretanto, </vt:lpstr>
      <vt:lpstr>Liderança Inovadora</vt:lpstr>
      <vt:lpstr>Liderança Inovadora</vt:lpstr>
      <vt:lpstr>Liderança inovadora</vt:lpstr>
      <vt:lpstr>Conceito de Liderança Inovadora</vt:lpstr>
      <vt:lpstr>Desafios da Liderança</vt:lpstr>
      <vt:lpstr>FIM   Muito Obrigado  </vt:lpstr>
      <vt:lpstr>Exemplos de Indicadores da Competitividade</vt:lpstr>
      <vt:lpstr>Competitividade na Empresa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Liderança Inovadora</dc:title>
  <dc:creator>PAULO GOMES</dc:creator>
  <cp:lastModifiedBy>Paulo A. Gomes</cp:lastModifiedBy>
  <cp:revision>22</cp:revision>
  <cp:lastPrinted>2018-08-20T15:53:58Z</cp:lastPrinted>
  <dcterms:created xsi:type="dcterms:W3CDTF">2018-08-18T14:56:36Z</dcterms:created>
  <dcterms:modified xsi:type="dcterms:W3CDTF">2018-08-20T15:57:10Z</dcterms:modified>
</cp:coreProperties>
</file>