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279" r:id="rId2"/>
    <p:sldId id="280" r:id="rId3"/>
    <p:sldId id="257" r:id="rId4"/>
    <p:sldId id="258" r:id="rId5"/>
    <p:sldId id="260" r:id="rId6"/>
    <p:sldId id="261" r:id="rId7"/>
    <p:sldId id="259" r:id="rId8"/>
    <p:sldId id="270" r:id="rId9"/>
    <p:sldId id="268" r:id="rId10"/>
    <p:sldId id="262" r:id="rId11"/>
    <p:sldId id="281" r:id="rId12"/>
    <p:sldId id="282" r:id="rId13"/>
    <p:sldId id="283" r:id="rId14"/>
    <p:sldId id="263" r:id="rId15"/>
    <p:sldId id="275" r:id="rId16"/>
    <p:sldId id="284" r:id="rId17"/>
    <p:sldId id="286" r:id="rId18"/>
    <p:sldId id="287" r:id="rId19"/>
    <p:sldId id="288" r:id="rId20"/>
    <p:sldId id="289" r:id="rId21"/>
    <p:sldId id="290" r:id="rId22"/>
    <p:sldId id="276" r:id="rId23"/>
    <p:sldId id="277" r:id="rId24"/>
    <p:sldId id="278" r:id="rId25"/>
    <p:sldId id="285" r:id="rId26"/>
    <p:sldId id="264" r:id="rId27"/>
    <p:sldId id="265" r:id="rId28"/>
    <p:sldId id="267" r:id="rId29"/>
    <p:sldId id="271" r:id="rId30"/>
    <p:sldId id="274" r:id="rId31"/>
    <p:sldId id="272" r:id="rId32"/>
    <p:sldId id="273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917B8-0597-4634-A8A3-6B407D4E2C6C}" type="datetimeFigureOut">
              <a:rPr lang="pt-BR" smtClean="0"/>
              <a:t>19/05/2019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EF015-0171-4003-895E-DDC5A7EAFB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92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EF015-0171-4003-895E-DDC5A7EAFBF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16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EF015-0171-4003-895E-DDC5A7EAFBF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41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9B0A-C6A8-48CC-A3E0-F6BACECF747B}" type="datetime1">
              <a:rPr lang="pt-BR" smtClean="0"/>
              <a:t>19/05/2019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FBADA-080F-4B0A-8FEB-71CEEF053BD9}" type="datetime1">
              <a:rPr lang="pt-BR" smtClean="0"/>
              <a:t>19/05/2019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EDC3B-F4E9-473E-8918-315E1BC981FC}" type="datetime1">
              <a:rPr lang="pt-BR" smtClean="0"/>
              <a:t>19/05/2019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DF05A-5D10-4352-8B1D-3221E4759395}" type="datetime1">
              <a:rPr lang="pt-BR" smtClean="0"/>
              <a:t>19/05/2019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2D11D-D5C4-4A3E-9FD9-E42EE3F3EE00}" type="datetime1">
              <a:rPr lang="pt-BR" smtClean="0"/>
              <a:t>19/05/2019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8222-90F8-424E-A0A6-DC7E09A0801C}" type="datetime1">
              <a:rPr lang="pt-BR" smtClean="0"/>
              <a:t>19/05/2019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 smtClean="0"/>
              <a:t>Nº1</a:t>
            </a:r>
            <a:fld id="{650AB849-8FF2-4194-8697-BEE7B855A8AA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5740-C4A5-46DE-A90D-D47B4A073D21}" type="datetime1">
              <a:rPr lang="pt-BR" smtClean="0"/>
              <a:t>19/05/2019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136F-DFC2-4B5B-8C04-2DADD7991A7E}" type="datetime1">
              <a:rPr lang="pt-BR" smtClean="0"/>
              <a:t>19/05/2019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15E6-0553-4D24-98F8-828CCE98CC1E}" type="datetime1">
              <a:rPr lang="pt-BR" smtClean="0"/>
              <a:t>19/05/2019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00F8-480B-4C17-9F7D-A374FFF7187D}" type="datetime1">
              <a:rPr lang="pt-BR" smtClean="0"/>
              <a:t>19/05/2019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E21D-6025-462D-AEDF-1E0FB9C4DAB4}" type="datetime1">
              <a:rPr lang="pt-BR" smtClean="0"/>
              <a:t>19/05/2019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50AB849-8FF2-4194-8697-BEE7B855A8AA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8335646-4BB7-46A9-8FB6-D9A22E8C6949}" type="datetime1">
              <a:rPr lang="pt-BR" smtClean="0"/>
              <a:t>19/05/2019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7620000" cy="1143000"/>
          </a:xfrm>
        </p:spPr>
        <p:txBody>
          <a:bodyPr/>
          <a:lstStyle/>
          <a:p>
            <a:pPr algn="ctr"/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/>
              <a:t/>
            </a:r>
            <a:br>
              <a:rPr lang="pt-BR" sz="4000" b="1" dirty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/>
              <a:t/>
            </a:r>
            <a:br>
              <a:rPr lang="pt-BR" sz="4000" b="1" dirty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>“</a:t>
            </a:r>
            <a:r>
              <a:rPr lang="pt-BR" sz="4000" b="1" dirty="0"/>
              <a:t>Os projetos sociais desenvolvidos pelos Lions Clubes</a:t>
            </a:r>
            <a:r>
              <a:rPr lang="pt-BR" sz="4000" b="1" dirty="0" smtClean="0"/>
              <a:t>”</a:t>
            </a:r>
            <a:br>
              <a:rPr lang="pt-BR" sz="4000" b="1" dirty="0" smtClean="0"/>
            </a:br>
            <a:r>
              <a:rPr lang="pt-BR" sz="4000" b="1" dirty="0" smtClean="0"/>
              <a:t>Apresentação: CL Sergio Canedo</a:t>
            </a:r>
            <a:br>
              <a:rPr lang="pt-BR" sz="4000" b="1" dirty="0" smtClean="0"/>
            </a:br>
            <a:r>
              <a:rPr lang="pt-BR" sz="4000" b="1" dirty="0" smtClean="0"/>
              <a:t>LCRJ PRINCESA DO LEME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764704"/>
            <a:ext cx="7620000" cy="1828800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4000" b="1" dirty="0" smtClean="0"/>
              <a:t>FAF – FUNDAÇÃO ARMANDO FAJARDO - 20 </a:t>
            </a:r>
            <a:r>
              <a:rPr lang="pt-BR" sz="4000" b="1" dirty="0"/>
              <a:t>de maio </a:t>
            </a:r>
            <a:r>
              <a:rPr lang="pt-BR" sz="4000" b="1" dirty="0" smtClean="0"/>
              <a:t>de 2019, (segunda </a:t>
            </a:r>
            <a:r>
              <a:rPr lang="pt-BR" sz="4000" b="1" dirty="0"/>
              <a:t>feira) às 15 </a:t>
            </a:r>
            <a:r>
              <a:rPr lang="pt-BR" sz="4000" b="1" dirty="0" smtClean="0"/>
              <a:t>horas.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58792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12776"/>
            <a:ext cx="7920880" cy="5112568"/>
          </a:xfrm>
        </p:spPr>
        <p:txBody>
          <a:bodyPr>
            <a:noAutofit/>
          </a:bodyPr>
          <a:lstStyle/>
          <a:p>
            <a:r>
              <a:rPr lang="pt-BR" sz="3600" b="1" dirty="0"/>
              <a:t>7</a:t>
            </a:r>
            <a:r>
              <a:rPr lang="pt-BR" sz="3600" b="1" dirty="0" smtClean="0"/>
              <a:t>. O ponto </a:t>
            </a:r>
            <a:r>
              <a:rPr lang="pt-BR" sz="3600" b="1" dirty="0"/>
              <a:t>de encontro </a:t>
            </a:r>
            <a:r>
              <a:rPr lang="pt-BR" sz="3600" b="1" dirty="0" smtClean="0"/>
              <a:t>comunitário, para lazer</a:t>
            </a:r>
            <a:r>
              <a:rPr lang="pt-BR" sz="3600" b="1" dirty="0"/>
              <a:t> </a:t>
            </a:r>
            <a:r>
              <a:rPr lang="pt-BR" sz="3600" b="1" dirty="0" smtClean="0"/>
              <a:t>e companheirismo, é </a:t>
            </a:r>
            <a:r>
              <a:rPr lang="pt-BR" sz="3600" b="1" dirty="0"/>
              <a:t>na </a:t>
            </a:r>
            <a:r>
              <a:rPr lang="pt-BR" sz="3600" b="1" dirty="0" smtClean="0"/>
              <a:t>tenda de Praia </a:t>
            </a:r>
            <a:r>
              <a:rPr lang="pt-BR" sz="3600" b="1" dirty="0"/>
              <a:t>de Copacabana, no Posto </a:t>
            </a:r>
            <a:r>
              <a:rPr lang="pt-BR" sz="3600" b="1" dirty="0" smtClean="0"/>
              <a:t>02, </a:t>
            </a:r>
            <a:r>
              <a:rPr lang="pt-BR" sz="3600" b="1" dirty="0"/>
              <a:t>a</a:t>
            </a:r>
            <a:r>
              <a:rPr lang="pt-BR" sz="3600" b="1" dirty="0" smtClean="0"/>
              <a:t>os domingos, de 10 às 16 horas, com mesas e cadeiras e jogos de dominó, biriba e gamão, para nossa turma, seus familiares e convidados.</a:t>
            </a:r>
            <a:endParaRPr lang="pt-BR" sz="3600" b="1" dirty="0"/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1574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620000" cy="922114"/>
          </a:xfrm>
        </p:spPr>
        <p:txBody>
          <a:bodyPr/>
          <a:lstStyle/>
          <a:p>
            <a:r>
              <a:rPr lang="pt-BR" sz="4000" b="1" dirty="0" smtClean="0"/>
              <a:t>PROJETO COLEPE – TENDA PRAIA</a:t>
            </a:r>
            <a:endParaRPr lang="pt-BR" sz="4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8417"/>
            <a:ext cx="7620000" cy="3704166"/>
          </a:xfrm>
        </p:spPr>
      </p:pic>
    </p:spTree>
    <p:extLst>
      <p:ext uri="{BB962C8B-B14F-4D97-AF65-F5344CB8AC3E}">
        <p14:creationId xmlns:p14="http://schemas.microsoft.com/office/powerpoint/2010/main" val="15358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850106"/>
          </a:xfrm>
        </p:spPr>
        <p:txBody>
          <a:bodyPr/>
          <a:lstStyle/>
          <a:p>
            <a:r>
              <a:rPr lang="pt-BR" sz="4000" b="1" dirty="0"/>
              <a:t>PROJETO COLEPE – TENDA PRAIA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8417"/>
            <a:ext cx="7620000" cy="3704166"/>
          </a:xfrm>
        </p:spPr>
      </p:pic>
    </p:spTree>
    <p:extLst>
      <p:ext uri="{BB962C8B-B14F-4D97-AF65-F5344CB8AC3E}">
        <p14:creationId xmlns:p14="http://schemas.microsoft.com/office/powerpoint/2010/main" val="12910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620000" cy="922114"/>
          </a:xfrm>
        </p:spPr>
        <p:txBody>
          <a:bodyPr/>
          <a:lstStyle/>
          <a:p>
            <a:r>
              <a:rPr lang="pt-BR" sz="4000" b="1" dirty="0"/>
              <a:t>PROJETO COLEPE – TENDA PRAIA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8833"/>
            <a:ext cx="7620000" cy="3083334"/>
          </a:xfrm>
        </p:spPr>
      </p:pic>
    </p:spTree>
    <p:extLst>
      <p:ext uri="{BB962C8B-B14F-4D97-AF65-F5344CB8AC3E}">
        <p14:creationId xmlns:p14="http://schemas.microsoft.com/office/powerpoint/2010/main" val="26283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8</a:t>
            </a:r>
            <a:r>
              <a:rPr lang="pt-BR" sz="3600" b="1" dirty="0" smtClean="0"/>
              <a:t>. </a:t>
            </a:r>
            <a:r>
              <a:rPr lang="pt-BR" sz="3600" b="1" dirty="0"/>
              <a:t>A divulgação do LIONS - parte importante do projeto - é </a:t>
            </a:r>
            <a:r>
              <a:rPr lang="pt-BR" sz="3600" b="1" dirty="0" smtClean="0"/>
              <a:t>feita nas Feiras de Saúde e na Tenda de Praia.  Temos </a:t>
            </a:r>
            <a:r>
              <a:rPr lang="pt-BR" sz="3600" b="1" dirty="0"/>
              <a:t>um sistema de som composto de caixa com amplificador e conjunto de antena com microfone sem fio, além de </a:t>
            </a:r>
            <a:r>
              <a:rPr lang="pt-BR" sz="3600" b="1" dirty="0" smtClean="0"/>
              <a:t>faixas, banners </a:t>
            </a:r>
            <a:r>
              <a:rPr lang="pt-BR" sz="3600" b="1" dirty="0"/>
              <a:t>e cartazes e </a:t>
            </a:r>
            <a:r>
              <a:rPr lang="pt-BR" sz="3600" b="1" dirty="0" smtClean="0"/>
              <a:t>a distribuição </a:t>
            </a:r>
            <a:r>
              <a:rPr lang="pt-BR" sz="3600" b="1" dirty="0"/>
              <a:t>de volantes.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56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756" y="404664"/>
            <a:ext cx="7620000" cy="850106"/>
          </a:xfrm>
        </p:spPr>
        <p:txBody>
          <a:bodyPr/>
          <a:lstStyle/>
          <a:p>
            <a:r>
              <a:rPr lang="pt-BR" sz="4000" b="1" dirty="0"/>
              <a:t>PROJETO </a:t>
            </a:r>
            <a:r>
              <a:rPr lang="pt-BR" sz="4000" b="1" dirty="0" smtClean="0"/>
              <a:t>COLEPE - Atividades</a:t>
            </a:r>
            <a:endParaRPr lang="pt-BR" sz="4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7414"/>
            <a:ext cx="3562578" cy="2106234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62" y="1566332"/>
            <a:ext cx="3072694" cy="23045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69" y="4062160"/>
            <a:ext cx="3455002" cy="25912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17993"/>
            <a:ext cx="3647224" cy="27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4082"/>
          </a:xfrm>
        </p:spPr>
        <p:txBody>
          <a:bodyPr/>
          <a:lstStyle/>
          <a:p>
            <a:r>
              <a:rPr lang="pt-BR" sz="4000" b="1" dirty="0" smtClean="0"/>
              <a:t>PROJETO COLEPE  - Atividades</a:t>
            </a:r>
            <a:endParaRPr lang="pt-BR" sz="4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7620000" cy="237747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61048"/>
            <a:ext cx="592522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994122"/>
          </a:xfrm>
        </p:spPr>
        <p:txBody>
          <a:bodyPr/>
          <a:lstStyle/>
          <a:p>
            <a:r>
              <a:rPr lang="pt-BR" sz="4000" b="1" dirty="0"/>
              <a:t>PROJETO COLEPE - Atividades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7" y="1600200"/>
            <a:ext cx="7393426" cy="4800600"/>
          </a:xfrm>
        </p:spPr>
      </p:pic>
    </p:spTree>
    <p:extLst>
      <p:ext uri="{BB962C8B-B14F-4D97-AF65-F5344CB8AC3E}">
        <p14:creationId xmlns:p14="http://schemas.microsoft.com/office/powerpoint/2010/main" val="39992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/>
              <a:t>PROJETO COLEPE - Atividades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50" y="1600200"/>
            <a:ext cx="5182299" cy="4800600"/>
          </a:xfrm>
        </p:spPr>
      </p:pic>
    </p:spTree>
    <p:extLst>
      <p:ext uri="{BB962C8B-B14F-4D97-AF65-F5344CB8AC3E}">
        <p14:creationId xmlns:p14="http://schemas.microsoft.com/office/powerpoint/2010/main" val="25935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/>
              <a:t>PROJETO COLEPE - Atividades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0" y="1600200"/>
            <a:ext cx="7526199" cy="4800600"/>
          </a:xfrm>
        </p:spPr>
      </p:pic>
    </p:spTree>
    <p:extLst>
      <p:ext uri="{BB962C8B-B14F-4D97-AF65-F5344CB8AC3E}">
        <p14:creationId xmlns:p14="http://schemas.microsoft.com/office/powerpoint/2010/main" val="27457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620000" cy="720080"/>
          </a:xfrm>
        </p:spPr>
        <p:txBody>
          <a:bodyPr/>
          <a:lstStyle/>
          <a:p>
            <a:r>
              <a:rPr lang="pt-BR" sz="4000" b="1" dirty="0" smtClean="0"/>
              <a:t>PROJETO </a:t>
            </a:r>
            <a:r>
              <a:rPr lang="pt-BR" sz="4000" b="1" dirty="0" smtClean="0">
                <a:solidFill>
                  <a:srgbClr val="C00000"/>
                </a:solidFill>
              </a:rPr>
              <a:t>COLEPE</a:t>
            </a:r>
            <a:endParaRPr lang="pt-BR" sz="4000" b="1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556792"/>
            <a:ext cx="7776864" cy="4464496"/>
          </a:xfrm>
        </p:spPr>
        <p:txBody>
          <a:bodyPr>
            <a:normAutofit lnSpcReduction="10000"/>
          </a:bodyPr>
          <a:lstStyle/>
          <a:p>
            <a:r>
              <a:rPr lang="pt-BR" sz="3600" b="1" dirty="0" smtClean="0"/>
              <a:t>CLUBES FUNDADORES: </a:t>
            </a:r>
            <a:r>
              <a:rPr lang="pt-BR" sz="3600" b="1" dirty="0" smtClean="0">
                <a:solidFill>
                  <a:srgbClr val="C00000"/>
                </a:solidFill>
              </a:rPr>
              <a:t>MAIO / 1995</a:t>
            </a:r>
          </a:p>
          <a:p>
            <a:r>
              <a:rPr lang="pt-BR" sz="3600" b="1" dirty="0" smtClean="0"/>
              <a:t> LC </a:t>
            </a:r>
            <a:r>
              <a:rPr lang="pt-BR" sz="3600" b="1" dirty="0" smtClean="0">
                <a:solidFill>
                  <a:srgbClr val="C00000"/>
                </a:solidFill>
              </a:rPr>
              <a:t>CO</a:t>
            </a:r>
            <a:r>
              <a:rPr lang="pt-BR" sz="3600" b="1" dirty="0" smtClean="0"/>
              <a:t>PACABANA </a:t>
            </a:r>
            <a:r>
              <a:rPr lang="pt-BR" sz="3600" b="1" dirty="0"/>
              <a:t>– </a:t>
            </a:r>
            <a:r>
              <a:rPr lang="pt-BR" sz="3600" b="1" dirty="0">
                <a:solidFill>
                  <a:srgbClr val="C00000"/>
                </a:solidFill>
              </a:rPr>
              <a:t>LE</a:t>
            </a:r>
            <a:r>
              <a:rPr lang="pt-BR" sz="3600" b="1" dirty="0"/>
              <a:t>ME – </a:t>
            </a:r>
            <a:r>
              <a:rPr lang="pt-BR" sz="3600" b="1" dirty="0" smtClean="0">
                <a:solidFill>
                  <a:srgbClr val="C00000"/>
                </a:solidFill>
              </a:rPr>
              <a:t>PE</a:t>
            </a:r>
            <a:r>
              <a:rPr lang="pt-BR" sz="3600" b="1" dirty="0" smtClean="0"/>
              <a:t>IXOTO</a:t>
            </a:r>
          </a:p>
          <a:p>
            <a:r>
              <a:rPr lang="pt-BR" sz="3600" b="1" dirty="0" smtClean="0">
                <a:solidFill>
                  <a:srgbClr val="0070C0"/>
                </a:solidFill>
              </a:rPr>
              <a:t>CLUBES MANTENEDORES* E COLABORADORES: </a:t>
            </a:r>
            <a:r>
              <a:rPr lang="pt-BR" sz="3600" b="1" dirty="0" smtClean="0">
                <a:solidFill>
                  <a:srgbClr val="C00000"/>
                </a:solidFill>
              </a:rPr>
              <a:t>MAIO / 2019</a:t>
            </a:r>
          </a:p>
          <a:p>
            <a:r>
              <a:rPr lang="pt-BR" sz="3600" b="1" dirty="0" smtClean="0">
                <a:solidFill>
                  <a:srgbClr val="0070C0"/>
                </a:solidFill>
              </a:rPr>
              <a:t> LC COPACABANA* – LEME* – PRINCESA DO LEME* – IPANEMA* – MARACANÃ – SERNAMBETIBA – CRISTO REDENTOR</a:t>
            </a:r>
            <a:endParaRPr lang="pt-BR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/>
              <a:t>PROJETO COLEPE - Atividades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7247"/>
            <a:ext cx="7620000" cy="3146506"/>
          </a:xfrm>
        </p:spPr>
      </p:pic>
    </p:spTree>
    <p:extLst>
      <p:ext uri="{BB962C8B-B14F-4D97-AF65-F5344CB8AC3E}">
        <p14:creationId xmlns:p14="http://schemas.microsoft.com/office/powerpoint/2010/main" val="32457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922114"/>
          </a:xfrm>
        </p:spPr>
        <p:txBody>
          <a:bodyPr/>
          <a:lstStyle/>
          <a:p>
            <a:r>
              <a:rPr lang="pt-BR" sz="4000" b="1" dirty="0"/>
              <a:t>PROJETO COLEPE - Atividades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8" y="1600200"/>
            <a:ext cx="6903444" cy="4800600"/>
          </a:xfrm>
        </p:spPr>
      </p:pic>
    </p:spTree>
    <p:extLst>
      <p:ext uri="{BB962C8B-B14F-4D97-AF65-F5344CB8AC3E}">
        <p14:creationId xmlns:p14="http://schemas.microsoft.com/office/powerpoint/2010/main" val="3178836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/>
          <a:lstStyle/>
          <a:p>
            <a:r>
              <a:rPr lang="pt-BR" sz="4000" b="1" dirty="0" smtClean="0"/>
              <a:t>PROJETO COLEPE - FAIXA</a:t>
            </a:r>
            <a:endParaRPr lang="pt-BR" sz="4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8877"/>
            <a:ext cx="7620000" cy="3342331"/>
          </a:xfrm>
        </p:spPr>
      </p:pic>
    </p:spTree>
    <p:extLst>
      <p:ext uri="{BB962C8B-B14F-4D97-AF65-F5344CB8AC3E}">
        <p14:creationId xmlns:p14="http://schemas.microsoft.com/office/powerpoint/2010/main" val="33962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620000" cy="792088"/>
          </a:xfrm>
        </p:spPr>
        <p:txBody>
          <a:bodyPr/>
          <a:lstStyle/>
          <a:p>
            <a:r>
              <a:rPr lang="pt-BR" sz="4000" b="1" dirty="0"/>
              <a:t>PROJETO COLEPE - FAIXA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8" y="1899458"/>
            <a:ext cx="7219604" cy="4202084"/>
          </a:xfrm>
        </p:spPr>
      </p:pic>
    </p:spTree>
    <p:extLst>
      <p:ext uri="{BB962C8B-B14F-4D97-AF65-F5344CB8AC3E}">
        <p14:creationId xmlns:p14="http://schemas.microsoft.com/office/powerpoint/2010/main" val="1327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/>
          <a:lstStyle/>
          <a:p>
            <a:r>
              <a:rPr lang="pt-BR" sz="4000" b="1" dirty="0" smtClean="0"/>
              <a:t>PROJETO COLEPE - VISIBILIDADE</a:t>
            </a:r>
            <a:endParaRPr lang="pt-BR" sz="4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841239" cy="5132040"/>
          </a:xfrm>
        </p:spPr>
      </p:pic>
    </p:spTree>
    <p:extLst>
      <p:ext uri="{BB962C8B-B14F-4D97-AF65-F5344CB8AC3E}">
        <p14:creationId xmlns:p14="http://schemas.microsoft.com/office/powerpoint/2010/main" val="165332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 - VISIBILIDADE</a:t>
            </a:r>
            <a:endParaRPr lang="pt-BR" sz="4000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8905"/>
            <a:ext cx="7620000" cy="2923189"/>
          </a:xfrm>
        </p:spPr>
      </p:pic>
    </p:spTree>
    <p:extLst>
      <p:ext uri="{BB962C8B-B14F-4D97-AF65-F5344CB8AC3E}">
        <p14:creationId xmlns:p14="http://schemas.microsoft.com/office/powerpoint/2010/main" val="26109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7848872" cy="5688632"/>
          </a:xfrm>
        </p:spPr>
        <p:txBody>
          <a:bodyPr>
            <a:normAutofit fontScale="85000" lnSpcReduction="20000"/>
          </a:bodyPr>
          <a:lstStyle/>
          <a:p>
            <a:r>
              <a:rPr lang="pt-BR" sz="4200" b="1" dirty="0" smtClean="0"/>
              <a:t>9. </a:t>
            </a:r>
            <a:r>
              <a:rPr lang="pt-BR" sz="4200" b="1" dirty="0"/>
              <a:t>Busca-se, permanentemente, a formação de </a:t>
            </a:r>
            <a:r>
              <a:rPr lang="pt-BR" sz="4200" b="1" u="sng" dirty="0"/>
              <a:t>parcerias</a:t>
            </a:r>
            <a:r>
              <a:rPr lang="pt-BR" sz="4200" b="1" dirty="0"/>
              <a:t> com </a:t>
            </a:r>
            <a:r>
              <a:rPr lang="pt-BR" sz="4200" b="1" u="sng" dirty="0"/>
              <a:t>instituições</a:t>
            </a:r>
            <a:r>
              <a:rPr lang="pt-BR" sz="4200" b="1" dirty="0"/>
              <a:t> e </a:t>
            </a:r>
            <a:r>
              <a:rPr lang="pt-BR" sz="4200" b="1" u="sng" dirty="0"/>
              <a:t>pessoas</a:t>
            </a:r>
            <a:r>
              <a:rPr lang="pt-BR" sz="4200" b="1" dirty="0"/>
              <a:t> interessadas no </a:t>
            </a:r>
            <a:r>
              <a:rPr lang="pt-BR" sz="4200" b="1" dirty="0" smtClean="0"/>
              <a:t>trabalho, </a:t>
            </a:r>
            <a:r>
              <a:rPr lang="pt-BR" sz="4200" b="1" dirty="0"/>
              <a:t>como </a:t>
            </a:r>
            <a:r>
              <a:rPr lang="pt-BR" sz="4200" b="1" u="sng" dirty="0"/>
              <a:t>voluntárias</a:t>
            </a:r>
            <a:r>
              <a:rPr lang="pt-BR" sz="4200" b="1" dirty="0"/>
              <a:t>. Entre os parceiros estão</a:t>
            </a:r>
            <a:r>
              <a:rPr lang="pt-BR" sz="4200" b="1" dirty="0" smtClean="0"/>
              <a:t>:- Prefeitura/5ª RA; EM Roma, EM </a:t>
            </a:r>
            <a:r>
              <a:rPr lang="pt-BR" sz="4200" b="1" dirty="0" err="1" smtClean="0"/>
              <a:t>Cocio</a:t>
            </a:r>
            <a:r>
              <a:rPr lang="pt-BR" sz="4200" b="1" dirty="0" smtClean="0"/>
              <a:t> Barcelos e outras, da 2ª CRE; 19º BPM</a:t>
            </a:r>
            <a:r>
              <a:rPr lang="pt-BR" sz="4200" b="1" dirty="0"/>
              <a:t>;</a:t>
            </a:r>
            <a:r>
              <a:rPr lang="pt-BR" sz="4200" b="1" dirty="0" smtClean="0"/>
              <a:t> 17º GBM; 12ª e 13ª </a:t>
            </a:r>
            <a:r>
              <a:rPr lang="pt-BR" sz="4200" b="1" dirty="0" err="1" smtClean="0"/>
              <a:t>DP’s</a:t>
            </a:r>
            <a:r>
              <a:rPr lang="pt-BR" sz="4200" b="1" dirty="0"/>
              <a:t>;</a:t>
            </a:r>
            <a:r>
              <a:rPr lang="pt-BR" sz="4200" b="1" dirty="0" smtClean="0"/>
              <a:t> UNIRIO; AA; Farmácia do Leme; Drogaria </a:t>
            </a:r>
            <a:r>
              <a:rPr lang="pt-BR" sz="4200" b="1" dirty="0" err="1" smtClean="0"/>
              <a:t>Galanti</a:t>
            </a:r>
            <a:r>
              <a:rPr lang="pt-BR" sz="4200" b="1" dirty="0"/>
              <a:t>;</a:t>
            </a:r>
            <a:r>
              <a:rPr lang="pt-BR" sz="4200" b="1" dirty="0" smtClean="0"/>
              <a:t> ACD; SBA; ASCOPA; AMACOPA; etc. Há</a:t>
            </a:r>
            <a:r>
              <a:rPr lang="pt-BR" sz="4200" b="1" dirty="0"/>
              <a:t>, ainda, </a:t>
            </a:r>
            <a:r>
              <a:rPr lang="pt-BR" sz="4200" b="1" dirty="0" smtClean="0"/>
              <a:t>um cadastro </a:t>
            </a:r>
            <a:r>
              <a:rPr lang="pt-BR" sz="4200" b="1" dirty="0"/>
              <a:t>de </a:t>
            </a:r>
            <a:r>
              <a:rPr lang="pt-BR" sz="4200" b="1" u="sng" dirty="0"/>
              <a:t>voluntários</a:t>
            </a:r>
            <a:r>
              <a:rPr lang="pt-BR" sz="4200" b="1" dirty="0"/>
              <a:t>, que prestam </a:t>
            </a:r>
            <a:r>
              <a:rPr lang="pt-BR" sz="4200" b="1" dirty="0" smtClean="0"/>
              <a:t>serviços</a:t>
            </a:r>
            <a:r>
              <a:rPr lang="pt-BR" sz="4200" b="1" dirty="0"/>
              <a:t> </a:t>
            </a:r>
            <a:r>
              <a:rPr lang="pt-BR" sz="4200" b="1" dirty="0" smtClean="0"/>
              <a:t>nos eventos</a:t>
            </a:r>
            <a:r>
              <a:rPr lang="pt-BR" sz="4200" b="1" dirty="0"/>
              <a:t>.</a:t>
            </a:r>
            <a:endParaRPr lang="pt-BR" sz="42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85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94122"/>
          </a:xfrm>
        </p:spPr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3200" b="1" dirty="0" smtClean="0"/>
              <a:t>10. </a:t>
            </a:r>
            <a:r>
              <a:rPr lang="pt-BR" sz="3200" b="1" dirty="0"/>
              <a:t>Nestes </a:t>
            </a:r>
            <a:r>
              <a:rPr lang="pt-BR" sz="3200" b="1" dirty="0" smtClean="0"/>
              <a:t>24 (vinte e quatro) </a:t>
            </a:r>
            <a:r>
              <a:rPr lang="pt-BR" sz="3200" b="1" dirty="0"/>
              <a:t>anos de atividades o Projeto COLEPE realizou </a:t>
            </a:r>
            <a:r>
              <a:rPr lang="pt-BR" sz="3200" b="1" dirty="0" smtClean="0"/>
              <a:t>216 </a:t>
            </a:r>
            <a:r>
              <a:rPr lang="pt-BR" sz="3200" b="1" dirty="0"/>
              <a:t>eventos “Feira Lions de Saúde”, com mais de </a:t>
            </a:r>
            <a:r>
              <a:rPr lang="pt-BR" sz="3200" b="1" dirty="0" smtClean="0"/>
              <a:t>200 </a:t>
            </a:r>
            <a:r>
              <a:rPr lang="pt-BR" sz="3200" b="1" dirty="0"/>
              <a:t>mil atendimentos, razão pela qual vem se constituindo num centro de referência do LIONS em Copacabana, sendo reconhecido e apreciado pelos relevantes serviços que vem prestando a Comunidade em nome </a:t>
            </a:r>
            <a:r>
              <a:rPr lang="pt-BR" sz="3200" b="1" dirty="0" smtClean="0"/>
              <a:t>dos </a:t>
            </a:r>
            <a:r>
              <a:rPr lang="pt-BR" sz="3200" b="1" dirty="0"/>
              <a:t>Clubes </a:t>
            </a:r>
            <a:r>
              <a:rPr lang="pt-BR" sz="3200" b="1" dirty="0" smtClean="0"/>
              <a:t>Mantenedores e Colaboradores.</a:t>
            </a:r>
            <a:endParaRPr lang="pt-BR" sz="32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04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06090"/>
          </a:xfrm>
        </p:spPr>
        <p:txBody>
          <a:bodyPr/>
          <a:lstStyle/>
          <a:p>
            <a:r>
              <a:rPr lang="pt-BR" sz="3600" dirty="0" smtClean="0"/>
              <a:t>PROJETO COLEPE  - </a:t>
            </a:r>
            <a:r>
              <a:rPr lang="pt-BR" sz="3600" b="1" dirty="0" smtClean="0"/>
              <a:t>Diretoria 2018/20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7776864" cy="5688632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pt-BR" dirty="0"/>
              <a:t> </a:t>
            </a:r>
            <a:endParaRPr lang="pt-BR" dirty="0" smtClean="0"/>
          </a:p>
          <a:p>
            <a:r>
              <a:rPr lang="pt-BR" sz="2300" b="1" dirty="0" smtClean="0"/>
              <a:t>PRESIDENTE</a:t>
            </a:r>
            <a:r>
              <a:rPr lang="pt-BR" sz="2300" b="1" dirty="0"/>
              <a:t>:			SERGIO LUIZ CANEDO DE FREITAS </a:t>
            </a:r>
            <a:endParaRPr lang="pt-BR" sz="2300" dirty="0"/>
          </a:p>
          <a:p>
            <a:r>
              <a:rPr lang="pt-BR" sz="2300" b="1" dirty="0" smtClean="0"/>
              <a:t>VICE-PRESIDENTE</a:t>
            </a:r>
            <a:r>
              <a:rPr lang="pt-BR" sz="2300" b="1" dirty="0"/>
              <a:t>:*		SELMA ARAGÃO*</a:t>
            </a:r>
            <a:endParaRPr lang="pt-BR" sz="2300" dirty="0"/>
          </a:p>
          <a:p>
            <a:r>
              <a:rPr lang="pt-BR" sz="2300" b="1" dirty="0"/>
              <a:t>VICE-PRESIDENTE:*		PAULO ROBERTO JUSTO*</a:t>
            </a:r>
            <a:endParaRPr lang="pt-BR" sz="2300" dirty="0"/>
          </a:p>
          <a:p>
            <a:r>
              <a:rPr lang="pt-BR" sz="2300" b="1" dirty="0"/>
              <a:t>VICE-PRESIDENTE:*		PULUCENA MEDEIROS MALTA SILVA*</a:t>
            </a:r>
            <a:endParaRPr lang="pt-BR" sz="2300" dirty="0"/>
          </a:p>
          <a:p>
            <a:r>
              <a:rPr lang="pt-BR" sz="2300" b="1" dirty="0"/>
              <a:t>VICE-PRESIDENTE:*		ROBERTO LENZI*</a:t>
            </a:r>
            <a:endParaRPr lang="pt-BR" sz="2300" dirty="0"/>
          </a:p>
          <a:p>
            <a:r>
              <a:rPr lang="pt-BR" sz="2300" b="1" dirty="0"/>
              <a:t>1º SECRETÁRIO: 		</a:t>
            </a:r>
            <a:r>
              <a:rPr lang="pt-BR" sz="2300" b="1" dirty="0" smtClean="0"/>
              <a:t>MARILDA </a:t>
            </a:r>
            <a:r>
              <a:rPr lang="pt-BR" sz="2300" b="1" dirty="0"/>
              <a:t>ALMEIDA</a:t>
            </a:r>
            <a:endParaRPr lang="pt-BR" sz="2300" dirty="0"/>
          </a:p>
          <a:p>
            <a:r>
              <a:rPr lang="pt-BR" sz="2300" b="1" dirty="0"/>
              <a:t>2º SECRETÁRIO:			ROBERTO LENZI</a:t>
            </a:r>
            <a:endParaRPr lang="pt-BR" sz="2300" dirty="0"/>
          </a:p>
          <a:p>
            <a:r>
              <a:rPr lang="pt-BR" sz="2300" b="1" dirty="0"/>
              <a:t>1º TESOUREIRO:		</a:t>
            </a:r>
            <a:r>
              <a:rPr lang="pt-BR" sz="2300" b="1" dirty="0" smtClean="0"/>
              <a:t>MYRIAM </a:t>
            </a:r>
            <a:r>
              <a:rPr lang="pt-BR" sz="2300" b="1" dirty="0"/>
              <a:t>RIBEIRO SOARES</a:t>
            </a:r>
            <a:endParaRPr lang="pt-BR" sz="2300" dirty="0"/>
          </a:p>
          <a:p>
            <a:r>
              <a:rPr lang="pt-BR" sz="2300" b="1" dirty="0"/>
              <a:t>2º TESOUREIRO:		</a:t>
            </a:r>
            <a:r>
              <a:rPr lang="pt-BR" sz="2300" b="1" dirty="0" smtClean="0"/>
              <a:t>CARMEN </a:t>
            </a:r>
            <a:r>
              <a:rPr lang="pt-BR" sz="2300" b="1" dirty="0"/>
              <a:t>VERA COELHO DE CNOP</a:t>
            </a:r>
            <a:endParaRPr lang="pt-BR" sz="2300" dirty="0"/>
          </a:p>
          <a:p>
            <a:r>
              <a:rPr lang="pt-BR" sz="2300" b="1" dirty="0"/>
              <a:t>DIRETOR SOCIAL:		</a:t>
            </a:r>
            <a:r>
              <a:rPr lang="pt-BR" sz="2300" b="1" dirty="0" smtClean="0"/>
              <a:t>SARA </a:t>
            </a:r>
            <a:r>
              <a:rPr lang="pt-BR" sz="2300" b="1" dirty="0"/>
              <a:t>ALVES GUSMAN</a:t>
            </a:r>
            <a:endParaRPr lang="pt-BR" sz="2300" dirty="0"/>
          </a:p>
          <a:p>
            <a:r>
              <a:rPr lang="pt-BR" sz="2300" b="1" dirty="0"/>
              <a:t>DIRETORA CULTURAL:		MARIA CONCEIÇÃO VILLAS BOAS SANTOS</a:t>
            </a:r>
            <a:endParaRPr lang="pt-BR" sz="2300" dirty="0"/>
          </a:p>
          <a:p>
            <a:r>
              <a:rPr lang="pt-BR" sz="2300" b="1" dirty="0"/>
              <a:t>VICE-DIRETORA CULTURAL:	</a:t>
            </a:r>
            <a:r>
              <a:rPr lang="pt-BR" sz="2300" b="1" dirty="0" smtClean="0"/>
              <a:t>MARIA </a:t>
            </a:r>
            <a:r>
              <a:rPr lang="pt-BR" sz="2300" b="1" dirty="0"/>
              <a:t>DE FÁTIMA SOARES</a:t>
            </a:r>
            <a:endParaRPr lang="pt-BR" sz="2300" dirty="0"/>
          </a:p>
          <a:p>
            <a:r>
              <a:rPr lang="pt-BR" sz="2300" b="1" dirty="0"/>
              <a:t>DIRETOR DE EVENTOS: 	</a:t>
            </a:r>
            <a:r>
              <a:rPr lang="pt-BR" sz="2300" b="1" dirty="0" smtClean="0"/>
              <a:t>	CARLOS </a:t>
            </a:r>
            <a:r>
              <a:rPr lang="pt-BR" sz="2300" b="1" dirty="0"/>
              <a:t>DE SOUZA ESMERALDO</a:t>
            </a:r>
            <a:endParaRPr lang="pt-BR" sz="2300" dirty="0"/>
          </a:p>
          <a:p>
            <a:r>
              <a:rPr lang="pt-BR" sz="2300" b="1" dirty="0"/>
              <a:t>DIRETOR DE ESPORTES:	</a:t>
            </a:r>
            <a:r>
              <a:rPr lang="pt-BR" sz="2300" b="1" dirty="0" smtClean="0"/>
              <a:t>	JOSÉ </a:t>
            </a:r>
            <a:r>
              <a:rPr lang="pt-BR" sz="2300" b="1" dirty="0"/>
              <a:t>RONALDO FERNANDES BRITO</a:t>
            </a:r>
            <a:endParaRPr lang="pt-BR" sz="2300" dirty="0"/>
          </a:p>
          <a:p>
            <a:r>
              <a:rPr lang="pt-BR" sz="2300" b="1" dirty="0"/>
              <a:t>DIRETOR MEIO AMBIENTE:	</a:t>
            </a:r>
            <a:r>
              <a:rPr lang="pt-BR" sz="2300" b="1" dirty="0" smtClean="0"/>
              <a:t>MARIA </a:t>
            </a:r>
            <a:r>
              <a:rPr lang="pt-BR" sz="2300" b="1" dirty="0"/>
              <a:t>JULIA DUARTE LIRA</a:t>
            </a:r>
            <a:r>
              <a:rPr lang="pt-BR" b="1" dirty="0"/>
              <a:t> </a:t>
            </a:r>
            <a:endParaRPr lang="pt-BR" dirty="0"/>
          </a:p>
          <a:p>
            <a:r>
              <a:rPr lang="pt-BR" b="1" dirty="0"/>
              <a:t>Observação: Os Presidentes* dos Lions Clubes Mantenedores – Copacabana, Leme, Princesa do Leme e Ipanema são, estatutariamente, os Vice-Presidentes do Centro Lions COLEPE, enquanto no exercício da presidência do Clube</a:t>
            </a:r>
            <a:r>
              <a:rPr lang="pt-BR" b="1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493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4082"/>
          </a:xfrm>
        </p:spPr>
        <p:txBody>
          <a:bodyPr/>
          <a:lstStyle/>
          <a:p>
            <a:pPr algn="ctr"/>
            <a:r>
              <a:rPr lang="pt-BR" sz="3600" b="1" dirty="0" smtClean="0"/>
              <a:t>216ª Feira de Saúde – 28/4/19</a:t>
            </a:r>
            <a:endParaRPr lang="pt-BR" sz="3600" b="1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654370"/>
              </p:ext>
            </p:extLst>
          </p:nvPr>
        </p:nvGraphicFramePr>
        <p:xfrm>
          <a:off x="971600" y="980728"/>
          <a:ext cx="6496051" cy="2736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219"/>
                <a:gridCol w="538960"/>
                <a:gridCol w="449556"/>
                <a:gridCol w="539594"/>
                <a:gridCol w="466042"/>
                <a:gridCol w="722840"/>
                <a:gridCol w="722840"/>
              </a:tblGrid>
              <a:tr h="269145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 – Valor Leonístico da Campanha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428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Atividades (Classificação)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>Quant.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000">
                          <a:effectLst/>
                        </a:rPr>
                        <a:t>Vu Hs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Vu (R$)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Vt Hs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Vt (R$)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Vt (US$)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01 – Pressão Arterial (Drogaria Galanti)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142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710,00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177.50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02 – Glicose Capilar (Drogaria Galanti)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147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2.940,00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735.00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03 – Dermatologia / Clinica Prof. Azulay – Santa Casa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40/38*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08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1.200,00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300.00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04 – Massoterapia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13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08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65.00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05 – REIKI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280,00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70.00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06 – Avaliação Auditiva (Hear Clean)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-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-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-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-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-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07 – Alcoólicos Anônimos (AA)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5.00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08 – Doação de Livros o Oficina de Leitura 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214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1070,00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267.50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09 – Divulgação – som/volantes/faixas (Outros Serviços)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574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96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574,00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143.50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242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T o t a l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1148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45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-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180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7.054,00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1,763.50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765208"/>
              </p:ext>
            </p:extLst>
          </p:nvPr>
        </p:nvGraphicFramePr>
        <p:xfrm>
          <a:off x="1043608" y="3789040"/>
          <a:ext cx="6480810" cy="2808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1140"/>
                <a:gridCol w="1169670"/>
              </a:tblGrid>
              <a:tr h="23725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II – Registro de Participação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7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Clube/Entidade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Presenças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LCRJ – Copacabana* – Clube Promotor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03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LCRJ – Leme* – Clube Promotor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LCRJ – Princesa do Leme* – Clube Promotor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08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LCRJ – Ipanema* - Clube Promotor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LCRJ – Sernambetiba* – Clube Colaborador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LCRJ – Maracanã* -  Clube Colaborador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04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LCRJ – Cristo Redentor* - Clube Colaborador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03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LCRJ – Ilha do Governador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02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SATI – Sociedade Amigos da Terceira Idade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06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Entidades Parceiras: Alcoólicos Anônimos (1), Drogaria Galanti (4), Clinica Hear Clean (-),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05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7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Instituto Prof. Azulay (2), UNIRIO (-), Neoquimica (-), voluntários/outros (4).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06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198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Total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45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800600"/>
          </a:xfrm>
        </p:spPr>
        <p:txBody>
          <a:bodyPr/>
          <a:lstStyle/>
          <a:p>
            <a:r>
              <a:rPr lang="pt-BR" sz="3200" b="1" dirty="0" smtClean="0"/>
              <a:t>1. Criado e aprovado, em maio de 1995, pelos Lions Clubes </a:t>
            </a:r>
            <a:r>
              <a:rPr lang="pt-BR" sz="3200" b="1" u="sng" dirty="0" smtClean="0"/>
              <a:t>Co</a:t>
            </a:r>
            <a:r>
              <a:rPr lang="pt-BR" sz="3200" b="1" dirty="0" smtClean="0"/>
              <a:t>pacabana, </a:t>
            </a:r>
            <a:r>
              <a:rPr lang="pt-BR" sz="3200" b="1" u="sng" dirty="0" smtClean="0"/>
              <a:t>Le</a:t>
            </a:r>
            <a:r>
              <a:rPr lang="pt-BR" sz="3200" b="1" dirty="0" smtClean="0"/>
              <a:t>me e </a:t>
            </a:r>
            <a:r>
              <a:rPr lang="pt-BR" sz="3200" b="1" u="sng" dirty="0" smtClean="0"/>
              <a:t>Pe</a:t>
            </a:r>
            <a:r>
              <a:rPr lang="pt-BR" sz="3200" b="1" dirty="0" smtClean="0"/>
              <a:t>ixoto, daí derivando o nome fantasia COLEPE, relativo aos </a:t>
            </a:r>
            <a:r>
              <a:rPr lang="pt-BR" sz="3200" b="1" dirty="0"/>
              <a:t>Clubes Fundadores</a:t>
            </a:r>
            <a:r>
              <a:rPr lang="pt-BR" sz="3200" b="1" dirty="0" smtClean="0"/>
              <a:t>.</a:t>
            </a:r>
          </a:p>
          <a:p>
            <a:r>
              <a:rPr lang="pt-BR" sz="3200" b="1" dirty="0" smtClean="0"/>
              <a:t> </a:t>
            </a:r>
            <a:r>
              <a:rPr lang="pt-BR" sz="3200" b="1" dirty="0" smtClean="0">
                <a:solidFill>
                  <a:srgbClr val="C00000"/>
                </a:solidFill>
              </a:rPr>
              <a:t>Em janeiro de 1997</a:t>
            </a:r>
            <a:r>
              <a:rPr lang="pt-BR" sz="3200" b="1" dirty="0">
                <a:solidFill>
                  <a:srgbClr val="C00000"/>
                </a:solidFill>
              </a:rPr>
              <a:t>, o LCRJ Princesa do Leme ingressou no </a:t>
            </a:r>
            <a:r>
              <a:rPr lang="pt-BR" sz="3200" b="1" dirty="0" smtClean="0">
                <a:solidFill>
                  <a:srgbClr val="C00000"/>
                </a:solidFill>
              </a:rPr>
              <a:t>Projeto.</a:t>
            </a:r>
          </a:p>
          <a:p>
            <a:r>
              <a:rPr lang="pt-BR" sz="3200" b="1" dirty="0" smtClean="0">
                <a:solidFill>
                  <a:srgbClr val="0070C0"/>
                </a:solidFill>
              </a:rPr>
              <a:t>Em agosto de 2010 mudou o nome para</a:t>
            </a:r>
          </a:p>
          <a:p>
            <a:r>
              <a:rPr lang="pt-BR" sz="3200" b="1" dirty="0" smtClean="0">
                <a:solidFill>
                  <a:srgbClr val="0070C0"/>
                </a:solidFill>
              </a:rPr>
              <a:t>Centro Lions COLEPE (Centro Organizacional Lions Executor de Projetos Especiais).</a:t>
            </a:r>
          </a:p>
          <a:p>
            <a:endParaRPr lang="pt-BR" sz="3200" b="1" dirty="0" smtClean="0"/>
          </a:p>
          <a:p>
            <a:endParaRPr lang="pt-BR" sz="3200" b="1" dirty="0" smtClean="0"/>
          </a:p>
          <a:p>
            <a:endParaRPr lang="pt-BR" sz="32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12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24744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pt-BR" sz="2800" b="1" dirty="0" smtClean="0"/>
              <a:t>GALERIA DOS PRESIDENTES:</a:t>
            </a:r>
          </a:p>
          <a:p>
            <a:r>
              <a:rPr lang="pt-BR" sz="2800" b="1" dirty="0" smtClean="0"/>
              <a:t>1 – SERGIO CANEDO - AL 1995/2002 (8 anos)</a:t>
            </a:r>
          </a:p>
          <a:p>
            <a:r>
              <a:rPr lang="pt-BR" sz="2800" b="1" dirty="0" smtClean="0"/>
              <a:t>2 – DALTON ROSA – AL 2002/2004 (2 anos)</a:t>
            </a:r>
          </a:p>
          <a:p>
            <a:r>
              <a:rPr lang="pt-BR" sz="2800" b="1" dirty="0" smtClean="0"/>
              <a:t>3 – SONIA CUNHA – AL 2004/2007 (3 anos)  </a:t>
            </a:r>
          </a:p>
          <a:p>
            <a:r>
              <a:rPr lang="pt-BR" sz="2800" b="1" dirty="0" smtClean="0"/>
              <a:t>4 – CARLOS ESMERALDO – AL 2007/2008 (1ano)</a:t>
            </a:r>
          </a:p>
          <a:p>
            <a:r>
              <a:rPr lang="pt-BR" sz="2800" b="1" dirty="0" smtClean="0"/>
              <a:t>5 – ROBERTO REGIS – AL 2008/2010 (2 anos) </a:t>
            </a:r>
          </a:p>
          <a:p>
            <a:r>
              <a:rPr lang="pt-BR" sz="2800" b="1" dirty="0" smtClean="0"/>
              <a:t>6 – GILBERTO SCHEID – AL 2010/2012 (2 anos)</a:t>
            </a:r>
          </a:p>
          <a:p>
            <a:r>
              <a:rPr lang="pt-BR" sz="2800" b="1" dirty="0" smtClean="0"/>
              <a:t>7 – PAULO JUSTO – AL 2012/2014 (2 anos) </a:t>
            </a:r>
          </a:p>
          <a:p>
            <a:r>
              <a:rPr lang="pt-BR" sz="2800" b="1" dirty="0" smtClean="0"/>
              <a:t>8 – SERGIO CANEDO – AL 2014/2018 – (4 anos)</a:t>
            </a:r>
          </a:p>
          <a:p>
            <a:r>
              <a:rPr lang="pt-BR" sz="2800" b="1" dirty="0" smtClean="0"/>
              <a:t>       e 2018/2020 (em exercício)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61323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87208" cy="1152128"/>
          </a:xfrm>
        </p:spPr>
        <p:txBody>
          <a:bodyPr/>
          <a:lstStyle/>
          <a:p>
            <a:r>
              <a:rPr lang="pt-BR" sz="3600" b="1" dirty="0" smtClean="0"/>
              <a:t>COLEPE – 165ª Feira Saúde - 09/06/13 - visita do IP CL Wayne A. </a:t>
            </a:r>
            <a:r>
              <a:rPr lang="pt-BR" sz="3600" b="1" dirty="0" err="1" smtClean="0"/>
              <a:t>Madden</a:t>
            </a:r>
            <a:endParaRPr lang="pt-BR" sz="3600" b="1" dirty="0"/>
          </a:p>
        </p:txBody>
      </p:sp>
      <p:pic>
        <p:nvPicPr>
          <p:cNvPr id="4098" name="Picture 2" descr="C:\dados\COLEPE\Feiras Saúde 2013\1270_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15759"/>
            <a:ext cx="7620000" cy="45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/>
              <a:t>COLEPE – </a:t>
            </a:r>
            <a:r>
              <a:rPr lang="pt-BR" sz="3600" b="1" dirty="0" smtClean="0"/>
              <a:t>66ª Feira Saúde - 20/04/02 - visita </a:t>
            </a:r>
            <a:r>
              <a:rPr lang="pt-BR" sz="3600" b="1" dirty="0"/>
              <a:t>do IP </a:t>
            </a:r>
            <a:r>
              <a:rPr lang="pt-BR" sz="3600" b="1" dirty="0" smtClean="0"/>
              <a:t>CL </a:t>
            </a:r>
            <a:r>
              <a:rPr lang="pt-BR" sz="3600" b="1" dirty="0" err="1" smtClean="0"/>
              <a:t>Franck</a:t>
            </a:r>
            <a:r>
              <a:rPr lang="pt-BR" sz="3600" b="1" dirty="0" smtClean="0"/>
              <a:t> Moore III</a:t>
            </a:r>
            <a:endParaRPr lang="pt-BR" sz="36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" y="1600200"/>
            <a:ext cx="7169727" cy="4800600"/>
          </a:xfrm>
        </p:spPr>
      </p:pic>
    </p:spTree>
    <p:extLst>
      <p:ext uri="{BB962C8B-B14F-4D97-AF65-F5344CB8AC3E}">
        <p14:creationId xmlns:p14="http://schemas.microsoft.com/office/powerpoint/2010/main" val="31732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b="1" dirty="0"/>
              <a:t>2. </a:t>
            </a:r>
            <a:r>
              <a:rPr lang="pt-BR" sz="3600" b="1" dirty="0" smtClean="0"/>
              <a:t>LEMA: INTEGRAÇÃO </a:t>
            </a:r>
            <a:r>
              <a:rPr lang="pt-BR" sz="3600" b="1" dirty="0"/>
              <a:t>- LIONS / COMUNIDADE / </a:t>
            </a:r>
            <a:r>
              <a:rPr lang="pt-BR" sz="3600" b="1" dirty="0" smtClean="0"/>
              <a:t>GOVERNO</a:t>
            </a:r>
          </a:p>
          <a:p>
            <a:r>
              <a:rPr lang="pt-BR" sz="3600" b="1" dirty="0" smtClean="0"/>
              <a:t>LOGOMARCAS: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87505"/>
            <a:ext cx="2118004" cy="29947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87505"/>
            <a:ext cx="3886803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b="1" dirty="0"/>
              <a:t>3. Em setembro de 1996, foi aprovada pela COMISSÃO INTERCLUBES uma “Norma de Procedimentos” para organizar e servir de orientação no relacionamento entre os membros da Comissão e os Clubes Mantenedores</a:t>
            </a:r>
            <a:r>
              <a:rPr lang="pt-BR" b="1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23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7859216" cy="5544616"/>
          </a:xfrm>
        </p:spPr>
        <p:txBody>
          <a:bodyPr>
            <a:normAutofit fontScale="85000" lnSpcReduction="20000"/>
          </a:bodyPr>
          <a:lstStyle/>
          <a:p>
            <a:r>
              <a:rPr lang="pt-BR" sz="4200" b="1" dirty="0"/>
              <a:t>4. Os objetivos são: a </a:t>
            </a:r>
            <a:r>
              <a:rPr lang="pt-BR" sz="4200" b="1" u="sng" dirty="0"/>
              <a:t>realização</a:t>
            </a:r>
            <a:r>
              <a:rPr lang="pt-BR" sz="4200" b="1" dirty="0"/>
              <a:t> de </a:t>
            </a:r>
            <a:r>
              <a:rPr lang="pt-BR" sz="4200" b="1" u="sng" dirty="0"/>
              <a:t>campanhas</a:t>
            </a:r>
            <a:r>
              <a:rPr lang="pt-BR" sz="4200" b="1" dirty="0"/>
              <a:t> e </a:t>
            </a:r>
            <a:r>
              <a:rPr lang="pt-BR" sz="4200" b="1" u="sng" dirty="0"/>
              <a:t>atividades</a:t>
            </a:r>
            <a:r>
              <a:rPr lang="pt-BR" sz="4200" b="1" dirty="0"/>
              <a:t> comunitárias, nas diversas áreas recomendadas por LIONS INTERNACIONAL </a:t>
            </a:r>
            <a:r>
              <a:rPr lang="pt-BR" sz="4200" b="1" dirty="0" smtClean="0"/>
              <a:t>(educação, saúde, </a:t>
            </a:r>
            <a:r>
              <a:rPr lang="pt-BR" sz="4200" b="1" dirty="0"/>
              <a:t>meio ambiente, trabalho com os </a:t>
            </a:r>
            <a:r>
              <a:rPr lang="pt-BR" sz="4200" b="1" dirty="0" smtClean="0"/>
              <a:t>jovens, cultura</a:t>
            </a:r>
            <a:r>
              <a:rPr lang="pt-BR" sz="4200" b="1" dirty="0"/>
              <a:t>, </a:t>
            </a:r>
            <a:r>
              <a:rPr lang="pt-BR" sz="4200" b="1" dirty="0" smtClean="0"/>
              <a:t>civismo, </a:t>
            </a:r>
            <a:r>
              <a:rPr lang="pt-BR" sz="4200" b="1" dirty="0"/>
              <a:t>entre outros); </a:t>
            </a:r>
            <a:r>
              <a:rPr lang="pt-BR" sz="4200" b="1" dirty="0" smtClean="0"/>
              <a:t>a </a:t>
            </a:r>
            <a:r>
              <a:rPr lang="pt-BR" sz="4200" b="1" u="sng" dirty="0"/>
              <a:t>retenção</a:t>
            </a:r>
            <a:r>
              <a:rPr lang="pt-BR" sz="4200" b="1" dirty="0"/>
              <a:t> e </a:t>
            </a:r>
            <a:r>
              <a:rPr lang="pt-BR" sz="4200" b="1" u="sng" dirty="0"/>
              <a:t>aumento</a:t>
            </a:r>
            <a:r>
              <a:rPr lang="pt-BR" sz="4200" b="1" dirty="0"/>
              <a:t> do quadro de sócios, pelo convívio dos Companheiros Leões e Domadoras e pelo envolvimento de pessoas da Comunidade durante as atividades; e a </a:t>
            </a:r>
            <a:r>
              <a:rPr lang="pt-BR" sz="4200" b="1" u="sng" dirty="0"/>
              <a:t>divulgação</a:t>
            </a:r>
            <a:r>
              <a:rPr lang="pt-BR" sz="4200" b="1" dirty="0"/>
              <a:t> institucional do LIONS.</a:t>
            </a:r>
            <a:endParaRPr lang="pt-BR" sz="42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6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pt-BR" sz="3600" b="1" dirty="0"/>
              <a:t>5. A principal atividade de serviço comunitário é a </a:t>
            </a:r>
            <a:r>
              <a:rPr lang="pt-BR" sz="3600" b="1" dirty="0" smtClean="0"/>
              <a:t>“FEIRA DE SAÚDE E CIDADANIA”, </a:t>
            </a:r>
            <a:r>
              <a:rPr lang="pt-BR" sz="3600" b="1" dirty="0"/>
              <a:t>realizada, com </a:t>
            </a:r>
            <a:r>
              <a:rPr lang="pt-BR" sz="3600" b="1" dirty="0" smtClean="0"/>
              <a:t>frequência </a:t>
            </a:r>
            <a:r>
              <a:rPr lang="pt-BR" sz="3600" b="1" dirty="0"/>
              <a:t>mensal e, normalmente, no último domingo do mês</a:t>
            </a:r>
            <a:r>
              <a:rPr lang="pt-BR" sz="3600" b="1" dirty="0" smtClean="0"/>
              <a:t>.</a:t>
            </a:r>
          </a:p>
          <a:p>
            <a:r>
              <a:rPr lang="pt-BR" sz="3600" b="1" dirty="0" smtClean="0"/>
              <a:t>Evento: 1ª Feira de Saúde realizado em 24/09/95</a:t>
            </a:r>
          </a:p>
          <a:p>
            <a:r>
              <a:rPr lang="pt-BR" sz="3600" b="1" dirty="0" smtClean="0"/>
              <a:t>Evento: 216ª Feira de Saúde realizado em 28/04/2019</a:t>
            </a:r>
          </a:p>
          <a:p>
            <a:endParaRPr lang="pt-BR" sz="3200" b="1" dirty="0" smtClean="0"/>
          </a:p>
          <a:p>
            <a:endParaRPr lang="pt-BR" sz="32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7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114"/>
          </a:xfrm>
        </p:spPr>
        <p:txBody>
          <a:bodyPr/>
          <a:lstStyle/>
          <a:p>
            <a:r>
              <a:rPr lang="pt-BR" sz="4000" b="1" dirty="0"/>
              <a:t>PROJETO COLEPE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268760"/>
            <a:ext cx="7620000" cy="5040560"/>
          </a:xfrm>
        </p:spPr>
        <p:txBody>
          <a:bodyPr>
            <a:normAutofit fontScale="92500" lnSpcReduction="10000"/>
          </a:bodyPr>
          <a:lstStyle/>
          <a:p>
            <a:r>
              <a:rPr lang="pt-BR" sz="3200" b="1" dirty="0" smtClean="0"/>
              <a:t>6. Outra </a:t>
            </a:r>
            <a:r>
              <a:rPr lang="pt-BR" sz="3200" b="1" dirty="0"/>
              <a:t>importante atividade comunitária que o Projeto COLEPE oferece na praia de Copacabana é o programa “Comunidade mais Saudável”, com aulas de ginástica para adultos e escola de vôlei de praia para jovens e alunos das escolas públicas, em nossas redes de vôlei, localizadas nos módulos 55</a:t>
            </a:r>
            <a:r>
              <a:rPr lang="pt-BR" sz="3200" b="1" baseline="30000" dirty="0"/>
              <a:t> </a:t>
            </a:r>
            <a:r>
              <a:rPr lang="pt-BR" sz="3200" b="1" dirty="0"/>
              <a:t>A e 55 B, no Posto 2, e dotados de toda infraestrutura como, poço artesiano, conjunto motor/bomba hidráulica e chuveiro </a:t>
            </a:r>
            <a:r>
              <a:rPr lang="pt-BR" sz="3200" b="1" dirty="0" smtClean="0"/>
              <a:t>para uso durante </a:t>
            </a:r>
            <a:r>
              <a:rPr lang="pt-BR" sz="3200" b="1" dirty="0"/>
              <a:t>a prática dos esportes em nossas quadras na areia.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9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PROJETO COLEPE estatísticas </a:t>
            </a:r>
            <a:endParaRPr lang="pt-BR" sz="40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387528"/>
              </p:ext>
            </p:extLst>
          </p:nvPr>
        </p:nvGraphicFramePr>
        <p:xfrm>
          <a:off x="1547664" y="1196752"/>
          <a:ext cx="5307807" cy="4806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925"/>
                <a:gridCol w="857250"/>
                <a:gridCol w="1019908"/>
                <a:gridCol w="1019908"/>
                <a:gridCol w="1019908"/>
                <a:gridCol w="1019908"/>
              </a:tblGrid>
              <a:tr h="5275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700" dirty="0" smtClean="0">
                        <a:effectLst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 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DATA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dirty="0">
                          <a:effectLst/>
                        </a:rPr>
                        <a:t> </a:t>
                      </a:r>
                      <a:endParaRPr lang="pt-BR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dirty="0">
                          <a:effectLst/>
                        </a:rPr>
                        <a:t>PRESENÇAS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 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ATENDIMENTOS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 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VALOR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LEONÍSTICO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R$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 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VALOR LEONÍSTICO</a:t>
                      </a:r>
                      <a:endParaRPr lang="pt-BR" sz="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US$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01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24/09/95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-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500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2.880,00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3,097.00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19/11/95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38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1.532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5.660,00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5,896.00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17/12/95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265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2.970,00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3,062.00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21/01/96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180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1.610,00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1,660.00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28/01/96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283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2.070,00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2,131.00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24/03/96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720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3.702,00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3,739.38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28/04/96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500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3.745,00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3,745.00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08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16/06/96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824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8.150,00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8,150.00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09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28/07/96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910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8.680,00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8,680.00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25/08/96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832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6.110,00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5,932.00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11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22/09/96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39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858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8.240,00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8,000.00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27/10/96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504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3.820,00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3,603.77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24/11/96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814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5.400,00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5,000.00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26/01/97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637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5.195,00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4,900.94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23/02/97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700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4.125,00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3,891.50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27/04/97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41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814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5.800,00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5,420.56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29/06/97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1.503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9.810,00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9,283.00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27/07/97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827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6.085,00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5,634.26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19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31/08/97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1.060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5.980,00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5,486.00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28/09/97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530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1.730,00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1,587.15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21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31/11/97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963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6.570,00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5,972.72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25/01/98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  514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1.692,00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1,510.71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22/03/98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59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1.166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6.115,00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5,459.82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24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26/04/98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1.060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5.575,00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4,806.03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25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24/05/98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69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2.050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8.220,00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7,210.52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28/06/98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73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1.460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6.600,00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5,789.47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  <a:tr h="15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27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26/07/98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56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1.507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</a:rPr>
                        <a:t>7.950,00</a:t>
                      </a:r>
                      <a:endParaRPr lang="pt-BR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6,913.04</a:t>
                      </a:r>
                      <a:endParaRPr lang="pt-BR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348" marR="59348" marT="0" marB="0"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15663"/>
              </p:ext>
            </p:extLst>
          </p:nvPr>
        </p:nvGraphicFramePr>
        <p:xfrm>
          <a:off x="1043608" y="6093296"/>
          <a:ext cx="6099810" cy="182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8895"/>
                <a:gridCol w="1170305"/>
                <a:gridCol w="1170305"/>
                <a:gridCol w="1170305"/>
              </a:tblGrid>
              <a:tr h="72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TOTAL ACUMULADO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23.513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144.514,00</a:t>
                      </a:r>
                      <a:endParaRPr lang="pt-B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136,534.87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0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ência">
  <a:themeElements>
    <a:clrScheme name="Adjacê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Escritório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ê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950</TotalTime>
  <Words>1354</Words>
  <Application>Microsoft Office PowerPoint</Application>
  <PresentationFormat>Apresentação na tela (4:3)</PresentationFormat>
  <Paragraphs>370</Paragraphs>
  <Slides>32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Adjacência</vt:lpstr>
      <vt:lpstr>       “Os projetos sociais desenvolvidos pelos Lions Clubes” Apresentação: CL Sergio Canedo LCRJ PRINCESA DO LEME</vt:lpstr>
      <vt:lpstr>PROJETO COLEPE</vt:lpstr>
      <vt:lpstr>PROJETO COLEPE</vt:lpstr>
      <vt:lpstr>PROJETO COLEPE</vt:lpstr>
      <vt:lpstr>PROJETO COLEPE</vt:lpstr>
      <vt:lpstr>PROJETO COLEPE</vt:lpstr>
      <vt:lpstr>PROJETO COLEPE</vt:lpstr>
      <vt:lpstr>PROJETO COLEPE</vt:lpstr>
      <vt:lpstr>PROJETO COLEPE estatísticas </vt:lpstr>
      <vt:lpstr>PROJETO COLEPE</vt:lpstr>
      <vt:lpstr>PROJETO COLEPE – TENDA PRAIA</vt:lpstr>
      <vt:lpstr>PROJETO COLEPE – TENDA PRAIA</vt:lpstr>
      <vt:lpstr>PROJETO COLEPE – TENDA PRAIA</vt:lpstr>
      <vt:lpstr>PROJETO COLEPE</vt:lpstr>
      <vt:lpstr>PROJETO COLEPE - Atividades</vt:lpstr>
      <vt:lpstr>PROJETO COLEPE  - Atividades</vt:lpstr>
      <vt:lpstr>PROJETO COLEPE - Atividades</vt:lpstr>
      <vt:lpstr>PROJETO COLEPE - Atividades</vt:lpstr>
      <vt:lpstr>PROJETO COLEPE - Atividades</vt:lpstr>
      <vt:lpstr>PROJETO COLEPE - Atividades</vt:lpstr>
      <vt:lpstr>PROJETO COLEPE - Atividades</vt:lpstr>
      <vt:lpstr>PROJETO COLEPE - FAIXA</vt:lpstr>
      <vt:lpstr>PROJETO COLEPE - FAIXA</vt:lpstr>
      <vt:lpstr>PROJETO COLEPE - VISIBILIDADE</vt:lpstr>
      <vt:lpstr>PROJETO COLEPE - VISIBILIDADE</vt:lpstr>
      <vt:lpstr>PROJETO COLEPE</vt:lpstr>
      <vt:lpstr>PROJETO COLEPE</vt:lpstr>
      <vt:lpstr>PROJETO COLEPE  - Diretoria 2018/20</vt:lpstr>
      <vt:lpstr>216ª Feira de Saúde – 28/4/19</vt:lpstr>
      <vt:lpstr>PROJETO COLEPE</vt:lpstr>
      <vt:lpstr>COLEPE – 165ª Feira Saúde - 09/06/13 - visita do IP CL Wayne A. Madden</vt:lpstr>
      <vt:lpstr>COLEPE – 66ª Feira Saúde - 20/04/02 - visita do IP CL Franck Moore III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LIONS CLUBES DO RIO DE JANEIRO COPACABANA – LEME – PEIXOTO PROJETO COLEPE</dc:title>
  <dc:creator>Sergio Canedo</dc:creator>
  <cp:lastModifiedBy>Sergio Canedo</cp:lastModifiedBy>
  <cp:revision>49</cp:revision>
  <dcterms:created xsi:type="dcterms:W3CDTF">2019-05-17T18:46:16Z</dcterms:created>
  <dcterms:modified xsi:type="dcterms:W3CDTF">2019-05-19T21:31:05Z</dcterms:modified>
</cp:coreProperties>
</file>