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57" r:id="rId5"/>
    <p:sldId id="265" r:id="rId6"/>
    <p:sldId id="268" r:id="rId7"/>
    <p:sldId id="266" r:id="rId8"/>
    <p:sldId id="278" r:id="rId9"/>
    <p:sldId id="263" r:id="rId10"/>
    <p:sldId id="279" r:id="rId11"/>
    <p:sldId id="273" r:id="rId12"/>
    <p:sldId id="280" r:id="rId13"/>
    <p:sldId id="281" r:id="rId14"/>
    <p:sldId id="282" r:id="rId15"/>
    <p:sldId id="274" r:id="rId16"/>
    <p:sldId id="283" r:id="rId17"/>
    <p:sldId id="25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756D60-950C-49CC-AAE8-FCD87CA29016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73EC8D-0CF8-4FB4-B8D7-F6E961BDAEDD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hyperlink" Target="https://diariodorio.com/informatica-para-cegos-a-verdadeira-inclusao-digital-na-baixada/?fbclid=IwAR0e6EnHoS7Oi0Bmy-NDbqhDyxhTXPYoi1u6FXiCYh83h-bigfiIeQ9GHH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378619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pt-BR" sz="5300" dirty="0" smtClean="0">
                <a:solidFill>
                  <a:srgbClr val="FFC000"/>
                </a:solidFill>
              </a:rPr>
              <a:t>Ciclo de Estudos </a:t>
            </a:r>
            <a:r>
              <a:rPr lang="pt-BR" sz="5300" dirty="0" smtClean="0">
                <a:solidFill>
                  <a:srgbClr val="FFC000"/>
                </a:solidFill>
              </a:rPr>
              <a:t>Instituto de Liderança</a:t>
            </a:r>
            <a:br>
              <a:rPr lang="pt-BR" sz="5300" dirty="0" smtClean="0">
                <a:solidFill>
                  <a:srgbClr val="FFC000"/>
                </a:solidFill>
              </a:rPr>
            </a:br>
            <a:r>
              <a:rPr lang="pt-BR" sz="5300" dirty="0" smtClean="0">
                <a:solidFill>
                  <a:srgbClr val="FFC000"/>
                </a:solidFill>
              </a:rPr>
              <a:t>“Os </a:t>
            </a:r>
            <a:r>
              <a:rPr lang="pt-BR" sz="5300" dirty="0" smtClean="0">
                <a:solidFill>
                  <a:srgbClr val="FFC000"/>
                </a:solidFill>
              </a:rPr>
              <a:t>projetos sociais desenvolvidos pelos </a:t>
            </a:r>
            <a:r>
              <a:rPr lang="pt-BR" sz="5300" dirty="0" err="1" smtClean="0">
                <a:solidFill>
                  <a:srgbClr val="FFC000"/>
                </a:solidFill>
              </a:rPr>
              <a:t>Lions</a:t>
            </a:r>
            <a:r>
              <a:rPr lang="pt-BR" sz="5300" dirty="0" smtClean="0">
                <a:solidFill>
                  <a:srgbClr val="FFC000"/>
                </a:solidFill>
              </a:rPr>
              <a:t> </a:t>
            </a:r>
            <a:r>
              <a:rPr lang="pt-BR" sz="5300" dirty="0" smtClean="0">
                <a:solidFill>
                  <a:srgbClr val="FFC000"/>
                </a:solidFill>
              </a:rPr>
              <a:t>Clubes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FFC000"/>
                </a:solidFill>
              </a:rPr>
              <a:t>Assessoria de Inclusão Social e Acessibilidade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8351682" cy="18288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Projeto Oficina de </a:t>
            </a:r>
            <a:r>
              <a:rPr lang="pt-BR" dirty="0" err="1" smtClean="0">
                <a:solidFill>
                  <a:srgbClr val="FFC000"/>
                </a:solidFill>
              </a:rPr>
              <a:t>Psicopedagogia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A imagem pode conter: uma ou mais pessoas e pessoas senta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5133975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72400" cy="1362456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Projeto/ eventos comemorativo</a:t>
            </a:r>
            <a:r>
              <a:rPr lang="pt-BR" dirty="0" smtClean="0"/>
              <a:t>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4025"/>
            <a:ext cx="5500694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407193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57222" y="0"/>
            <a:ext cx="9501222" cy="18288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Projeto de acessibilidade à cultura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A imagem pode conter: 4 pessoas, pessoas sorrindo, pessoas em pÃ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19349"/>
            <a:ext cx="5715040" cy="4438651"/>
          </a:xfrm>
          <a:prstGeom prst="rect">
            <a:avLst/>
          </a:prstGeom>
          <a:noFill/>
        </p:spPr>
      </p:pic>
      <p:pic>
        <p:nvPicPr>
          <p:cNvPr id="5" name="Picture 4" descr="A imagem pode conter: 2 pessoas, pessoas em pÃ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2500306"/>
            <a:ext cx="4438650" cy="4357694"/>
          </a:xfrm>
          <a:prstGeom prst="rect">
            <a:avLst/>
          </a:prstGeom>
          <a:noFill/>
        </p:spPr>
      </p:pic>
      <p:pic>
        <p:nvPicPr>
          <p:cNvPr id="6" name="Picture 2" descr="A imagem pode conter: 4 pessoas, pessoas sorrindo, pessoas sentadas e Ã¡rea inter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14686"/>
            <a:ext cx="4429124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7851648" cy="18288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Projeto de assistência social e apoio às famílias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A imagem pode conter: 13 pessoas, pessoas sorrindo, pessoas senta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714908" cy="4714884"/>
          </a:xfrm>
          <a:prstGeom prst="rect">
            <a:avLst/>
          </a:prstGeom>
          <a:noFill/>
        </p:spPr>
      </p:pic>
      <p:pic>
        <p:nvPicPr>
          <p:cNvPr id="5" name="Picture 4" descr="A imagem pode conter: 3 pessoas, pessoas em pÃ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4286248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57222" y="0"/>
            <a:ext cx="8501122" cy="18288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C000"/>
                </a:solidFill>
              </a:rPr>
              <a:t>Projeto de cunho educacional resultando em </a:t>
            </a:r>
            <a:r>
              <a:rPr lang="pt-BR" sz="4000" dirty="0" err="1" smtClean="0">
                <a:solidFill>
                  <a:srgbClr val="FFC000"/>
                </a:solidFill>
              </a:rPr>
              <a:t>empoderamento</a:t>
            </a:r>
            <a:r>
              <a:rPr lang="pt-BR" sz="4000" dirty="0" smtClean="0">
                <a:solidFill>
                  <a:srgbClr val="FFC000"/>
                </a:solidFill>
              </a:rPr>
              <a:t> social</a:t>
            </a:r>
            <a:endParaRPr lang="pt-BR" sz="4000" dirty="0">
              <a:solidFill>
                <a:srgbClr val="FFC000"/>
              </a:solidFill>
            </a:endParaRPr>
          </a:p>
        </p:txBody>
      </p:sp>
      <p:pic>
        <p:nvPicPr>
          <p:cNvPr id="4" name="Picture 2" descr="A imagem pode conter: 1 pessoa, chapÃ©u e tex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4876800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862390"/>
          </a:xfrm>
        </p:spPr>
        <p:txBody>
          <a:bodyPr/>
          <a:lstStyle/>
          <a:p>
            <a:r>
              <a:rPr lang="pt-BR" sz="3600" dirty="0" smtClean="0">
                <a:solidFill>
                  <a:srgbClr val="FFC000"/>
                </a:solidFill>
              </a:rPr>
              <a:t>Projeto articulando Saúde e Meio Ambiente</a:t>
            </a:r>
            <a:endParaRPr lang="pt-BR" sz="36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A imagem pode conter: 2 pessoas, cavalo, Ã¡rvore, atividades ao ar livre e nature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4724370" cy="3143248"/>
          </a:xfrm>
          <a:prstGeom prst="rect">
            <a:avLst/>
          </a:prstGeom>
          <a:noFill/>
        </p:spPr>
      </p:pic>
      <p:pic>
        <p:nvPicPr>
          <p:cNvPr id="5" name="Picture 2" descr="A imagem pode conter: 1 pessoa, cavalo, cÃ©u, Ã¡rvore, atividades ao ar livre e natur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3643314"/>
            <a:ext cx="4438650" cy="3214686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9144000" cy="33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85784" y="214290"/>
            <a:ext cx="7851648" cy="18288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C000"/>
                </a:solidFill>
              </a:rPr>
              <a:t>Projetos de Saúde, Assistência Social e Acessibilidade à Educação</a:t>
            </a:r>
            <a:br>
              <a:rPr lang="pt-BR" sz="3200" dirty="0" smtClean="0">
                <a:solidFill>
                  <a:srgbClr val="FFC000"/>
                </a:solidFill>
              </a:rPr>
            </a:br>
            <a:r>
              <a:rPr lang="pt-BR" sz="3200" dirty="0" smtClean="0">
                <a:solidFill>
                  <a:srgbClr val="FFC000"/>
                </a:solidFill>
              </a:rPr>
              <a:t>Núcleo </a:t>
            </a:r>
            <a:r>
              <a:rPr lang="pt-BR" sz="3200" dirty="0" err="1" smtClean="0">
                <a:solidFill>
                  <a:srgbClr val="FFC000"/>
                </a:solidFill>
              </a:rPr>
              <a:t>Belford</a:t>
            </a:r>
            <a:r>
              <a:rPr lang="pt-BR" sz="3200" dirty="0" smtClean="0">
                <a:solidFill>
                  <a:srgbClr val="FFC000"/>
                </a:solidFill>
              </a:rPr>
              <a:t> Roxo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A imagem pode conter: 15 pessoas, incluindo EdiclÃ©a Mascarenhas, pessoas sorrindo, pessoas senta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7"/>
            <a:ext cx="8715436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5137004" cy="571504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FFC000"/>
                </a:solidFill>
              </a:rPr>
              <a:t>Participação social e </a:t>
            </a:r>
            <a:r>
              <a:rPr lang="pt-BR" sz="2800" dirty="0" err="1" smtClean="0">
                <a:solidFill>
                  <a:srgbClr val="FFC000"/>
                </a:solidFill>
              </a:rPr>
              <a:t>visisbilidade</a:t>
            </a:r>
            <a:r>
              <a:rPr lang="pt-BR" sz="2800" dirty="0" smtClean="0">
                <a:solidFill>
                  <a:srgbClr val="FFC000"/>
                </a:solidFill>
              </a:rPr>
              <a:t> </a:t>
            </a:r>
            <a:r>
              <a:rPr lang="pt-BR" sz="2800" dirty="0" err="1" smtClean="0">
                <a:solidFill>
                  <a:srgbClr val="FFC000"/>
                </a:solidFill>
              </a:rPr>
              <a:t>Lions</a:t>
            </a:r>
            <a:endParaRPr lang="pt-BR" sz="2800" dirty="0">
              <a:solidFill>
                <a:srgbClr val="FFC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5286412" cy="1752600"/>
          </a:xfrm>
        </p:spPr>
        <p:txBody>
          <a:bodyPr/>
          <a:lstStyle/>
          <a:p>
            <a:r>
              <a:rPr lang="pt-BR" dirty="0" smtClean="0">
                <a:hlinkClick r:id="rId2"/>
              </a:rPr>
              <a:t>https://diariodorio.com/informatica-para-cegos-a-verdadeir…/</a:t>
            </a:r>
            <a:endParaRPr lang="pt-BR" dirty="0"/>
          </a:p>
        </p:txBody>
      </p:sp>
      <p:pic>
        <p:nvPicPr>
          <p:cNvPr id="28674" name="Picture 2" descr="A imagem pode conter: 21 pessoas, pessoas sorrindo, pessoas em pÃ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4714908" cy="2509825"/>
          </a:xfrm>
          <a:prstGeom prst="rect">
            <a:avLst/>
          </a:prstGeom>
          <a:noFill/>
        </p:spPr>
      </p:pic>
      <p:pic>
        <p:nvPicPr>
          <p:cNvPr id="28676" name="Picture 4" descr="A imagem pode conter: 11 pessoas, incluindo Lorraine Raquel, EdiclÃ©a Mascarenhas, Karen Suelen, Neei Uerj e Carla Josiane, pessoas sorrindo, pessoas em pÃ© e Ã¡rea inter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85926"/>
            <a:ext cx="4429124" cy="2357454"/>
          </a:xfrm>
          <a:prstGeom prst="rect">
            <a:avLst/>
          </a:prstGeom>
          <a:noFill/>
        </p:spPr>
      </p:pic>
      <p:pic>
        <p:nvPicPr>
          <p:cNvPr id="6" name="Picture 5" descr="C:\Users\usuario\Documents\prem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8"/>
            <a:ext cx="4857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286256"/>
            <a:ext cx="421481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-214338"/>
            <a:ext cx="33575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1428736"/>
            <a:ext cx="7772400" cy="1509712"/>
          </a:xfrm>
        </p:spPr>
        <p:txBody>
          <a:bodyPr>
            <a:normAutofit fontScale="25000" lnSpcReduction="20000"/>
          </a:bodyPr>
          <a:lstStyle/>
          <a:p>
            <a:r>
              <a:rPr lang="pt-BR" sz="12800" b="1" dirty="0" smtClean="0">
                <a:solidFill>
                  <a:srgbClr val="FFC000"/>
                </a:solidFill>
              </a:rPr>
              <a:t>Projetos sociais </a:t>
            </a:r>
            <a:r>
              <a:rPr lang="pt-BR" sz="12800" b="1" dirty="0" smtClean="0">
                <a:solidFill>
                  <a:srgbClr val="FFC000"/>
                </a:solidFill>
              </a:rPr>
              <a:t>e </a:t>
            </a:r>
            <a:r>
              <a:rPr lang="pt-BR" sz="12800" b="1" dirty="0" smtClean="0">
                <a:solidFill>
                  <a:srgbClr val="FFC000"/>
                </a:solidFill>
              </a:rPr>
              <a:t>o papel do </a:t>
            </a:r>
            <a:r>
              <a:rPr lang="pt-BR" sz="12800" b="1" dirty="0" smtClean="0">
                <a:solidFill>
                  <a:srgbClr val="FFC000"/>
                </a:solidFill>
              </a:rPr>
              <a:t>voluntariado</a:t>
            </a:r>
          </a:p>
          <a:p>
            <a:r>
              <a:rPr lang="pt-BR" sz="12800" b="1" u="sng" dirty="0" smtClean="0">
                <a:solidFill>
                  <a:srgbClr val="FFC000"/>
                </a:solidFill>
              </a:rPr>
              <a:t>CL Helio </a:t>
            </a:r>
            <a:r>
              <a:rPr lang="pt-BR" sz="12800" b="1" u="sng" dirty="0" err="1" smtClean="0">
                <a:solidFill>
                  <a:srgbClr val="FFC000"/>
                </a:solidFill>
              </a:rPr>
              <a:t>Orrico</a:t>
            </a:r>
            <a:endParaRPr lang="pt-BR" sz="12800" b="1" u="sng" dirty="0" smtClean="0">
              <a:solidFill>
                <a:srgbClr val="FFC000"/>
              </a:solidFill>
            </a:endParaRPr>
          </a:p>
          <a:p>
            <a:r>
              <a:rPr lang="pt-BR" sz="12800" b="1" dirty="0" smtClean="0">
                <a:solidFill>
                  <a:srgbClr val="FFC000"/>
                </a:solidFill>
              </a:rPr>
              <a:t>Assessor de Acessibilidade e Inclusão Social/ LC1/ Vice Presidente LC Ama Xerém Centenário/ Leão Orientador</a:t>
            </a:r>
          </a:p>
          <a:p>
            <a:r>
              <a:rPr lang="pt-BR" sz="12800" b="1" u="sng" dirty="0" err="1" smtClean="0">
                <a:solidFill>
                  <a:srgbClr val="FFC000"/>
                </a:solidFill>
              </a:rPr>
              <a:t>CaL</a:t>
            </a:r>
            <a:r>
              <a:rPr lang="pt-BR" sz="12800" b="1" u="sng" dirty="0" smtClean="0">
                <a:solidFill>
                  <a:srgbClr val="FFC000"/>
                </a:solidFill>
              </a:rPr>
              <a:t> </a:t>
            </a:r>
            <a:r>
              <a:rPr lang="pt-BR" sz="12800" b="1" u="sng" dirty="0" err="1" smtClean="0">
                <a:solidFill>
                  <a:srgbClr val="FFC000"/>
                </a:solidFill>
              </a:rPr>
              <a:t>Edicléa</a:t>
            </a:r>
            <a:r>
              <a:rPr lang="pt-BR" sz="12800" b="1" u="sng" dirty="0" smtClean="0">
                <a:solidFill>
                  <a:srgbClr val="FFC000"/>
                </a:solidFill>
              </a:rPr>
              <a:t> Mascarenhas</a:t>
            </a:r>
          </a:p>
          <a:p>
            <a:r>
              <a:rPr lang="pt-BR" sz="12800" b="1" dirty="0" smtClean="0">
                <a:solidFill>
                  <a:srgbClr val="FFC000"/>
                </a:solidFill>
              </a:rPr>
              <a:t>Secretária LC Ama Xerém Centenário/ Leão Orientador/ Instituto de Liderança Nacional e Internacional</a:t>
            </a:r>
            <a:endParaRPr lang="pt-BR" sz="12800" b="1" dirty="0" smtClean="0">
              <a:solidFill>
                <a:srgbClr val="FFC00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35719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effectLst/>
              </a:rPr>
              <a:t>Ocupar as lacunas existentes diante das necessidades sociais daqueles que mais necessitam:</a:t>
            </a:r>
            <a:br>
              <a:rPr lang="pt-BR" sz="3600" dirty="0" smtClean="0">
                <a:solidFill>
                  <a:srgbClr val="FFC000"/>
                </a:solidFill>
                <a:effectLst/>
              </a:rPr>
            </a:br>
            <a:r>
              <a:rPr lang="pt-BR" sz="3600" dirty="0" smtClean="0">
                <a:solidFill>
                  <a:srgbClr val="FFC000"/>
                </a:solidFill>
                <a:effectLst/>
              </a:rPr>
              <a:t>Assistência Social, Saúde,Educação, Trabalho</a:t>
            </a:r>
            <a:r>
              <a:rPr lang="pt-BR" sz="2200" dirty="0" smtClean="0">
                <a:solidFill>
                  <a:srgbClr val="FFC000"/>
                </a:solidFill>
                <a:effectLst/>
              </a:rPr>
              <a:t>;</a:t>
            </a:r>
            <a:endParaRPr lang="pt-BR" dirty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9144064" cy="1362456"/>
          </a:xfrm>
        </p:spPr>
        <p:txBody>
          <a:bodyPr/>
          <a:lstStyle/>
          <a:p>
            <a:r>
              <a:rPr lang="pt-BR" sz="4000" dirty="0" smtClean="0">
                <a:solidFill>
                  <a:srgbClr val="FFC000"/>
                </a:solidFill>
              </a:rPr>
              <a:t>Escola Melvin Jones projeto voltado para inclusão, assistência social, trabalho</a:t>
            </a:r>
            <a:endParaRPr lang="pt-BR" sz="40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diariodorio.com/wp-content/uploads/2019/04/FB_IMG_1555917445241-696x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4286280" cy="457200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214554"/>
            <a:ext cx="528638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72400" cy="1362456"/>
          </a:xfrm>
        </p:spPr>
        <p:txBody>
          <a:bodyPr/>
          <a:lstStyle/>
          <a:p>
            <a:r>
              <a:rPr lang="pt-BR" sz="3200" dirty="0" smtClean="0">
                <a:solidFill>
                  <a:srgbClr val="FFC000"/>
                </a:solidFill>
              </a:rPr>
              <a:t>A interação social como fator de desenvolvimento da auto estima, bem estar e qualidade de vida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3794" name="Picture 2" descr="A imagem pode conter: 2 pessoas, pessoas sorrindo, pessoas senta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7000892" cy="4714861"/>
          </a:xfrm>
          <a:prstGeom prst="rect">
            <a:avLst/>
          </a:prstGeom>
          <a:noFill/>
        </p:spPr>
      </p:pic>
      <p:pic>
        <p:nvPicPr>
          <p:cNvPr id="33796" name="Picture 4" descr="A imagem pode conter: 10 pessoas, pessoas sorri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928802"/>
            <a:ext cx="5000628" cy="4500547"/>
          </a:xfrm>
          <a:prstGeom prst="rect">
            <a:avLst/>
          </a:prstGeom>
          <a:noFill/>
        </p:spPr>
      </p:pic>
      <p:pic>
        <p:nvPicPr>
          <p:cNvPr id="7" name="Picture 4" descr="C:\Users\usuario\Documents\20622178_1208065875965094_741740907228818017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357438"/>
            <a:ext cx="48577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0" name="Picture 2" descr="A imagem pode conter: 13 pessoas, incluindo EdiclÃ©a Mascarenhas, pessoas sorrindo, pessoas em pÃ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 descr="https://scontent.fqnv1-1.fna.fbcdn.net/v/t1.0-9/60414899_1297030880460967_3015296092397895680_n.jpg?_nc_cat=105&amp;_nc_ht=scontent.fqnv1-1.fna&amp;oh=c62ad4ecbcc2c7efc18b15dc0548ab88&amp;oe=5D538A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214554"/>
            <a:ext cx="5000596" cy="4357671"/>
          </a:xfrm>
          <a:prstGeom prst="rect">
            <a:avLst/>
          </a:prstGeom>
          <a:noFill/>
        </p:spPr>
      </p:pic>
      <p:pic>
        <p:nvPicPr>
          <p:cNvPr id="35844" name="Picture 4" descr="A imagem pode conter: 1 pessoa, sent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572000" cy="4429121"/>
          </a:xfrm>
          <a:prstGeom prst="rect">
            <a:avLst/>
          </a:prstGeom>
          <a:noFill/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358246" cy="18288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A  </a:t>
            </a:r>
            <a:r>
              <a:rPr lang="pt-BR" dirty="0" err="1" smtClean="0">
                <a:solidFill>
                  <a:srgbClr val="FFC000"/>
                </a:solidFill>
              </a:rPr>
              <a:t>insterinstucionalidade</a:t>
            </a:r>
            <a:r>
              <a:rPr lang="pt-BR" dirty="0" smtClean="0">
                <a:solidFill>
                  <a:srgbClr val="FFC000"/>
                </a:solidFill>
              </a:rPr>
              <a:t> como ampliação do alcance do projeto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715404" cy="1362456"/>
          </a:xfrm>
        </p:spPr>
        <p:txBody>
          <a:bodyPr/>
          <a:lstStyle/>
          <a:p>
            <a:r>
              <a:rPr lang="pt-BR" sz="3200" dirty="0" smtClean="0">
                <a:solidFill>
                  <a:srgbClr val="FFC000"/>
                </a:solidFill>
              </a:rPr>
              <a:t>A fundação do LC Ama Xerém </a:t>
            </a:r>
            <a:br>
              <a:rPr lang="pt-BR" sz="3200" dirty="0" smtClean="0">
                <a:solidFill>
                  <a:srgbClr val="FFC000"/>
                </a:solidFill>
              </a:rPr>
            </a:br>
            <a:r>
              <a:rPr lang="pt-BR" sz="3200" dirty="0" smtClean="0">
                <a:solidFill>
                  <a:srgbClr val="FFC000"/>
                </a:solidFill>
              </a:rPr>
              <a:t>com objetivo de implantar projeto de convivência para crianças, jovens e adultos especiais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A imagem pode conter: 28 pessoas, incluindo BenÃ© Chiaradia, Marcella Perrotta e EdiclÃ©a Mascarenhas, pessoas sorri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57256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86808" cy="1362456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Projeto: Oficina de </a:t>
            </a:r>
            <a:r>
              <a:rPr lang="pt-BR" dirty="0" err="1" smtClean="0">
                <a:solidFill>
                  <a:srgbClr val="FFC000"/>
                </a:solidFill>
              </a:rPr>
              <a:t>Musicalização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34" y="2071678"/>
            <a:ext cx="407196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19340"/>
            <a:ext cx="5000660" cy="47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167</Words>
  <Application>Microsoft Office PowerPoint</Application>
  <PresentationFormat>Apresentação na tela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Fluxo</vt:lpstr>
      <vt:lpstr>Ciclo de Estudos Instituto de Liderança “Os projetos sociais desenvolvidos pelos Lions Clubes Assessoria de Inclusão Social e Acessibilidade</vt:lpstr>
      <vt:lpstr>Slide 2</vt:lpstr>
      <vt:lpstr>Ocupar as lacunas existentes diante das necessidades sociais daqueles que mais necessitam: Assistência Social, Saúde,Educação, Trabalho;</vt:lpstr>
      <vt:lpstr>Escola Melvin Jones projeto voltado para inclusão, assistência social, trabalho</vt:lpstr>
      <vt:lpstr>A interação social como fator de desenvolvimento da auto estima, bem estar e qualidade de vida</vt:lpstr>
      <vt:lpstr>Slide 6</vt:lpstr>
      <vt:lpstr>A  insterinstucionalidade como ampliação do alcance do projeto</vt:lpstr>
      <vt:lpstr>A fundação do LC Ama Xerém  com objetivo de implantar projeto de convivência para crianças, jovens e adultos especiais</vt:lpstr>
      <vt:lpstr>Projeto: Oficina de Musicalização</vt:lpstr>
      <vt:lpstr>Projeto Oficina de Psicopedagogia</vt:lpstr>
      <vt:lpstr>Projeto/ eventos comemorativos</vt:lpstr>
      <vt:lpstr>Projeto de acessibilidade à cultura</vt:lpstr>
      <vt:lpstr>Projeto de assistência social e apoio às famílias</vt:lpstr>
      <vt:lpstr>Projeto de cunho educacional resultando em empoderamento social</vt:lpstr>
      <vt:lpstr>Projeto articulando Saúde e Meio Ambiente</vt:lpstr>
      <vt:lpstr>Projetos de Saúde, Assistência Social e Acessibilidade à Educação Núcleo Belford Roxo</vt:lpstr>
      <vt:lpstr>Participação social e visisbilidade Lions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Usuário do Windows</cp:lastModifiedBy>
  <cp:revision>22</cp:revision>
  <dcterms:created xsi:type="dcterms:W3CDTF">2019-05-20T13:32:07Z</dcterms:created>
  <dcterms:modified xsi:type="dcterms:W3CDTF">2019-05-20T16:01:16Z</dcterms:modified>
</cp:coreProperties>
</file>