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1" r:id="rId3"/>
    <p:sldId id="302" r:id="rId4"/>
    <p:sldId id="257" r:id="rId5"/>
    <p:sldId id="258" r:id="rId6"/>
    <p:sldId id="303" r:id="rId7"/>
    <p:sldId id="261" r:id="rId8"/>
    <p:sldId id="262" r:id="rId9"/>
    <p:sldId id="304" r:id="rId10"/>
    <p:sldId id="263" r:id="rId11"/>
    <p:sldId id="264" r:id="rId12"/>
    <p:sldId id="267" r:id="rId13"/>
    <p:sldId id="269" r:id="rId14"/>
    <p:sldId id="271" r:id="rId15"/>
    <p:sldId id="291" r:id="rId16"/>
    <p:sldId id="274" r:id="rId17"/>
    <p:sldId id="282" r:id="rId18"/>
    <p:sldId id="276" r:id="rId19"/>
    <p:sldId id="286" r:id="rId20"/>
    <p:sldId id="281" r:id="rId21"/>
    <p:sldId id="285" r:id="rId22"/>
    <p:sldId id="289" r:id="rId23"/>
    <p:sldId id="279" r:id="rId24"/>
    <p:sldId id="300" r:id="rId25"/>
    <p:sldId id="273" r:id="rId26"/>
    <p:sldId id="270" r:id="rId27"/>
    <p:sldId id="287" r:id="rId28"/>
    <p:sldId id="275" r:id="rId29"/>
    <p:sldId id="299" r:id="rId30"/>
    <p:sldId id="288" r:id="rId31"/>
    <p:sldId id="277" r:id="rId32"/>
    <p:sldId id="280" r:id="rId33"/>
    <p:sldId id="284" r:id="rId34"/>
    <p:sldId id="290" r:id="rId35"/>
    <p:sldId id="294" r:id="rId36"/>
    <p:sldId id="283" r:id="rId37"/>
    <p:sldId id="278" r:id="rId38"/>
    <p:sldId id="292" r:id="rId39"/>
    <p:sldId id="306" r:id="rId40"/>
    <p:sldId id="296" r:id="rId41"/>
    <p:sldId id="293" r:id="rId42"/>
    <p:sldId id="266" r:id="rId43"/>
    <p:sldId id="309" r:id="rId44"/>
    <p:sldId id="313" r:id="rId45"/>
    <p:sldId id="272" r:id="rId46"/>
    <p:sldId id="312" r:id="rId47"/>
    <p:sldId id="298" r:id="rId48"/>
    <p:sldId id="314" r:id="rId49"/>
    <p:sldId id="315" r:id="rId50"/>
    <p:sldId id="310" r:id="rId51"/>
    <p:sldId id="305" r:id="rId52"/>
    <p:sldId id="319" r:id="rId53"/>
    <p:sldId id="307" r:id="rId54"/>
    <p:sldId id="308" r:id="rId55"/>
    <p:sldId id="318" r:id="rId56"/>
    <p:sldId id="317" r:id="rId57"/>
    <p:sldId id="316" r:id="rId5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680D9E-01DA-4DE7-AD43-E5AD24850BDB}" v="17332" dt="2018-06-29T03:46:49.1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23" autoAdjust="0"/>
    <p:restoredTop sz="94660"/>
  </p:normalViewPr>
  <p:slideViewPr>
    <p:cSldViewPr snapToGrid="0">
      <p:cViewPr varScale="1">
        <p:scale>
          <a:sx n="74" d="100"/>
          <a:sy n="74" d="100"/>
        </p:scale>
        <p:origin x="77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9467D6-709F-4040-896C-70106DD65742}"/>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D33E8CFB-CAA9-45A2-8A06-E29157082E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204AF26D-AEA8-4A72-B014-2982335935B4}"/>
              </a:ext>
            </a:extLst>
          </p:cNvPr>
          <p:cNvSpPr>
            <a:spLocks noGrp="1"/>
          </p:cNvSpPr>
          <p:nvPr>
            <p:ph type="dt" sz="half" idx="10"/>
          </p:nvPr>
        </p:nvSpPr>
        <p:spPr/>
        <p:txBody>
          <a:bodyPr/>
          <a:lstStyle/>
          <a:p>
            <a:fld id="{A4D6F38F-2C46-416E-B98F-F314DD5FA55B}" type="datetimeFigureOut">
              <a:rPr lang="pt-BR" smtClean="0"/>
              <a:t>29/06/2018</a:t>
            </a:fld>
            <a:endParaRPr lang="pt-BR"/>
          </a:p>
        </p:txBody>
      </p:sp>
      <p:sp>
        <p:nvSpPr>
          <p:cNvPr id="5" name="Espaço Reservado para Rodapé 4">
            <a:extLst>
              <a:ext uri="{FF2B5EF4-FFF2-40B4-BE49-F238E27FC236}">
                <a16:creationId xmlns:a16="http://schemas.microsoft.com/office/drawing/2014/main" id="{547AC130-F17E-403F-986F-6EACA5212AE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AFA64E9-A873-4182-A5DB-2D76D7D6C078}"/>
              </a:ext>
            </a:extLst>
          </p:cNvPr>
          <p:cNvSpPr>
            <a:spLocks noGrp="1"/>
          </p:cNvSpPr>
          <p:nvPr>
            <p:ph type="sldNum" sz="quarter" idx="12"/>
          </p:nvPr>
        </p:nvSpPr>
        <p:spPr/>
        <p:txBody>
          <a:bodyPr/>
          <a:lstStyle/>
          <a:p>
            <a:fld id="{BF20FFD0-5855-48A6-A08A-AE921255C262}" type="slidenum">
              <a:rPr lang="pt-BR" smtClean="0"/>
              <a:t>‹nº›</a:t>
            </a:fld>
            <a:endParaRPr lang="pt-BR"/>
          </a:p>
        </p:txBody>
      </p:sp>
    </p:spTree>
    <p:extLst>
      <p:ext uri="{BB962C8B-B14F-4D97-AF65-F5344CB8AC3E}">
        <p14:creationId xmlns:p14="http://schemas.microsoft.com/office/powerpoint/2010/main" val="3485105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43A11B-A748-4D20-BD30-8B0C2AFC7D3C}"/>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84E26DA0-9570-44E9-9C46-5883F6B35D68}"/>
              </a:ext>
            </a:extLst>
          </p:cNvPr>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CF06C21-1DD6-4055-BCDE-16D69CE7F3C1}"/>
              </a:ext>
            </a:extLst>
          </p:cNvPr>
          <p:cNvSpPr>
            <a:spLocks noGrp="1"/>
          </p:cNvSpPr>
          <p:nvPr>
            <p:ph type="dt" sz="half" idx="10"/>
          </p:nvPr>
        </p:nvSpPr>
        <p:spPr/>
        <p:txBody>
          <a:bodyPr/>
          <a:lstStyle/>
          <a:p>
            <a:fld id="{A4D6F38F-2C46-416E-B98F-F314DD5FA55B}" type="datetimeFigureOut">
              <a:rPr lang="pt-BR" smtClean="0"/>
              <a:t>29/06/2018</a:t>
            </a:fld>
            <a:endParaRPr lang="pt-BR"/>
          </a:p>
        </p:txBody>
      </p:sp>
      <p:sp>
        <p:nvSpPr>
          <p:cNvPr id="5" name="Espaço Reservado para Rodapé 4">
            <a:extLst>
              <a:ext uri="{FF2B5EF4-FFF2-40B4-BE49-F238E27FC236}">
                <a16:creationId xmlns:a16="http://schemas.microsoft.com/office/drawing/2014/main" id="{592A100C-C842-4D4C-8FE7-3F0149A9E06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7CF818A-BD9F-44A1-BF09-3A2B9A5DB43C}"/>
              </a:ext>
            </a:extLst>
          </p:cNvPr>
          <p:cNvSpPr>
            <a:spLocks noGrp="1"/>
          </p:cNvSpPr>
          <p:nvPr>
            <p:ph type="sldNum" sz="quarter" idx="12"/>
          </p:nvPr>
        </p:nvSpPr>
        <p:spPr/>
        <p:txBody>
          <a:bodyPr/>
          <a:lstStyle/>
          <a:p>
            <a:fld id="{BF20FFD0-5855-48A6-A08A-AE921255C262}" type="slidenum">
              <a:rPr lang="pt-BR" smtClean="0"/>
              <a:t>‹nº›</a:t>
            </a:fld>
            <a:endParaRPr lang="pt-BR"/>
          </a:p>
        </p:txBody>
      </p:sp>
    </p:spTree>
    <p:extLst>
      <p:ext uri="{BB962C8B-B14F-4D97-AF65-F5344CB8AC3E}">
        <p14:creationId xmlns:p14="http://schemas.microsoft.com/office/powerpoint/2010/main" val="871931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5792ABB-56D7-463A-B2B0-4A1FCF668FA2}"/>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B886EBCA-4ECF-47D0-B9EC-E5081F99A109}"/>
              </a:ext>
            </a:extLst>
          </p:cNvPr>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C2244EE-087F-4323-BF63-81DAC060615D}"/>
              </a:ext>
            </a:extLst>
          </p:cNvPr>
          <p:cNvSpPr>
            <a:spLocks noGrp="1"/>
          </p:cNvSpPr>
          <p:nvPr>
            <p:ph type="dt" sz="half" idx="10"/>
          </p:nvPr>
        </p:nvSpPr>
        <p:spPr/>
        <p:txBody>
          <a:bodyPr/>
          <a:lstStyle/>
          <a:p>
            <a:fld id="{A4D6F38F-2C46-416E-B98F-F314DD5FA55B}" type="datetimeFigureOut">
              <a:rPr lang="pt-BR" smtClean="0"/>
              <a:t>29/06/2018</a:t>
            </a:fld>
            <a:endParaRPr lang="pt-BR"/>
          </a:p>
        </p:txBody>
      </p:sp>
      <p:sp>
        <p:nvSpPr>
          <p:cNvPr id="5" name="Espaço Reservado para Rodapé 4">
            <a:extLst>
              <a:ext uri="{FF2B5EF4-FFF2-40B4-BE49-F238E27FC236}">
                <a16:creationId xmlns:a16="http://schemas.microsoft.com/office/drawing/2014/main" id="{1402E5DB-C9D0-48B9-B713-3DCCA4BD4DE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51FA04B-ABF8-41EC-8328-E7F2C607880A}"/>
              </a:ext>
            </a:extLst>
          </p:cNvPr>
          <p:cNvSpPr>
            <a:spLocks noGrp="1"/>
          </p:cNvSpPr>
          <p:nvPr>
            <p:ph type="sldNum" sz="quarter" idx="12"/>
          </p:nvPr>
        </p:nvSpPr>
        <p:spPr/>
        <p:txBody>
          <a:bodyPr/>
          <a:lstStyle/>
          <a:p>
            <a:fld id="{BF20FFD0-5855-48A6-A08A-AE921255C262}" type="slidenum">
              <a:rPr lang="pt-BR" smtClean="0"/>
              <a:t>‹nº›</a:t>
            </a:fld>
            <a:endParaRPr lang="pt-BR"/>
          </a:p>
        </p:txBody>
      </p:sp>
    </p:spTree>
    <p:extLst>
      <p:ext uri="{BB962C8B-B14F-4D97-AF65-F5344CB8AC3E}">
        <p14:creationId xmlns:p14="http://schemas.microsoft.com/office/powerpoint/2010/main" val="527503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713270-07B4-45C7-B10F-F1A40A971307}"/>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3EDD4823-32A7-4315-9732-D50F06D8DE18}"/>
              </a:ext>
            </a:extLst>
          </p:cNvPr>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F5839ED-A3E9-428D-B021-811B8E696334}"/>
              </a:ext>
            </a:extLst>
          </p:cNvPr>
          <p:cNvSpPr>
            <a:spLocks noGrp="1"/>
          </p:cNvSpPr>
          <p:nvPr>
            <p:ph type="dt" sz="half" idx="10"/>
          </p:nvPr>
        </p:nvSpPr>
        <p:spPr/>
        <p:txBody>
          <a:bodyPr/>
          <a:lstStyle/>
          <a:p>
            <a:fld id="{A4D6F38F-2C46-416E-B98F-F314DD5FA55B}" type="datetimeFigureOut">
              <a:rPr lang="pt-BR" smtClean="0"/>
              <a:t>29/06/2018</a:t>
            </a:fld>
            <a:endParaRPr lang="pt-BR"/>
          </a:p>
        </p:txBody>
      </p:sp>
      <p:sp>
        <p:nvSpPr>
          <p:cNvPr id="5" name="Espaço Reservado para Rodapé 4">
            <a:extLst>
              <a:ext uri="{FF2B5EF4-FFF2-40B4-BE49-F238E27FC236}">
                <a16:creationId xmlns:a16="http://schemas.microsoft.com/office/drawing/2014/main" id="{7B7BAAED-33EC-4A0F-AB3D-D19280047A7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D0DD96E-58CE-4696-BF8C-0F9EFBF62766}"/>
              </a:ext>
            </a:extLst>
          </p:cNvPr>
          <p:cNvSpPr>
            <a:spLocks noGrp="1"/>
          </p:cNvSpPr>
          <p:nvPr>
            <p:ph type="sldNum" sz="quarter" idx="12"/>
          </p:nvPr>
        </p:nvSpPr>
        <p:spPr/>
        <p:txBody>
          <a:bodyPr/>
          <a:lstStyle/>
          <a:p>
            <a:fld id="{BF20FFD0-5855-48A6-A08A-AE921255C262}" type="slidenum">
              <a:rPr lang="pt-BR" smtClean="0"/>
              <a:t>‹nº›</a:t>
            </a:fld>
            <a:endParaRPr lang="pt-BR"/>
          </a:p>
        </p:txBody>
      </p:sp>
    </p:spTree>
    <p:extLst>
      <p:ext uri="{BB962C8B-B14F-4D97-AF65-F5344CB8AC3E}">
        <p14:creationId xmlns:p14="http://schemas.microsoft.com/office/powerpoint/2010/main" val="765199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8E29EA-344F-4EA6-B0C2-4D5788934DBB}"/>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F479B846-CAD2-4EC7-841E-17E7F86175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a:extLst>
              <a:ext uri="{FF2B5EF4-FFF2-40B4-BE49-F238E27FC236}">
                <a16:creationId xmlns:a16="http://schemas.microsoft.com/office/drawing/2014/main" id="{9AF8FBF3-55B2-4C83-9579-19547CD51509}"/>
              </a:ext>
            </a:extLst>
          </p:cNvPr>
          <p:cNvSpPr>
            <a:spLocks noGrp="1"/>
          </p:cNvSpPr>
          <p:nvPr>
            <p:ph type="dt" sz="half" idx="10"/>
          </p:nvPr>
        </p:nvSpPr>
        <p:spPr/>
        <p:txBody>
          <a:bodyPr/>
          <a:lstStyle/>
          <a:p>
            <a:fld id="{A4D6F38F-2C46-416E-B98F-F314DD5FA55B}" type="datetimeFigureOut">
              <a:rPr lang="pt-BR" smtClean="0"/>
              <a:t>29/06/2018</a:t>
            </a:fld>
            <a:endParaRPr lang="pt-BR"/>
          </a:p>
        </p:txBody>
      </p:sp>
      <p:sp>
        <p:nvSpPr>
          <p:cNvPr id="5" name="Espaço Reservado para Rodapé 4">
            <a:extLst>
              <a:ext uri="{FF2B5EF4-FFF2-40B4-BE49-F238E27FC236}">
                <a16:creationId xmlns:a16="http://schemas.microsoft.com/office/drawing/2014/main" id="{8D134EC6-9009-4B7A-BF98-A62F3F01143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398C810-FC00-4D47-80D9-E565D031FA82}"/>
              </a:ext>
            </a:extLst>
          </p:cNvPr>
          <p:cNvSpPr>
            <a:spLocks noGrp="1"/>
          </p:cNvSpPr>
          <p:nvPr>
            <p:ph type="sldNum" sz="quarter" idx="12"/>
          </p:nvPr>
        </p:nvSpPr>
        <p:spPr/>
        <p:txBody>
          <a:bodyPr/>
          <a:lstStyle/>
          <a:p>
            <a:fld id="{BF20FFD0-5855-48A6-A08A-AE921255C262}" type="slidenum">
              <a:rPr lang="pt-BR" smtClean="0"/>
              <a:t>‹nº›</a:t>
            </a:fld>
            <a:endParaRPr lang="pt-BR"/>
          </a:p>
        </p:txBody>
      </p:sp>
    </p:spTree>
    <p:extLst>
      <p:ext uri="{BB962C8B-B14F-4D97-AF65-F5344CB8AC3E}">
        <p14:creationId xmlns:p14="http://schemas.microsoft.com/office/powerpoint/2010/main" val="886026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A14EB6-D843-462B-AF9F-8D0624BEB3E2}"/>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207A9414-029B-4905-AD19-75B373CC60B2}"/>
              </a:ext>
            </a:extLst>
          </p:cNvPr>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ADC99F86-3D0C-45DF-A493-63EAB8F5B93B}"/>
              </a:ext>
            </a:extLst>
          </p:cNvPr>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04585DCE-BCF5-4AA8-86DF-FB248BEF2BB0}"/>
              </a:ext>
            </a:extLst>
          </p:cNvPr>
          <p:cNvSpPr>
            <a:spLocks noGrp="1"/>
          </p:cNvSpPr>
          <p:nvPr>
            <p:ph type="dt" sz="half" idx="10"/>
          </p:nvPr>
        </p:nvSpPr>
        <p:spPr/>
        <p:txBody>
          <a:bodyPr/>
          <a:lstStyle/>
          <a:p>
            <a:fld id="{A4D6F38F-2C46-416E-B98F-F314DD5FA55B}" type="datetimeFigureOut">
              <a:rPr lang="pt-BR" smtClean="0"/>
              <a:t>29/06/2018</a:t>
            </a:fld>
            <a:endParaRPr lang="pt-BR"/>
          </a:p>
        </p:txBody>
      </p:sp>
      <p:sp>
        <p:nvSpPr>
          <p:cNvPr id="6" name="Espaço Reservado para Rodapé 5">
            <a:extLst>
              <a:ext uri="{FF2B5EF4-FFF2-40B4-BE49-F238E27FC236}">
                <a16:creationId xmlns:a16="http://schemas.microsoft.com/office/drawing/2014/main" id="{569CF75B-EA20-4F3E-98C3-07B9E3FB2555}"/>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5CF6B86-9FF2-4012-8BDA-B1D021427EE9}"/>
              </a:ext>
            </a:extLst>
          </p:cNvPr>
          <p:cNvSpPr>
            <a:spLocks noGrp="1"/>
          </p:cNvSpPr>
          <p:nvPr>
            <p:ph type="sldNum" sz="quarter" idx="12"/>
          </p:nvPr>
        </p:nvSpPr>
        <p:spPr/>
        <p:txBody>
          <a:bodyPr/>
          <a:lstStyle/>
          <a:p>
            <a:fld id="{BF20FFD0-5855-48A6-A08A-AE921255C262}" type="slidenum">
              <a:rPr lang="pt-BR" smtClean="0"/>
              <a:t>‹nº›</a:t>
            </a:fld>
            <a:endParaRPr lang="pt-BR"/>
          </a:p>
        </p:txBody>
      </p:sp>
    </p:spTree>
    <p:extLst>
      <p:ext uri="{BB962C8B-B14F-4D97-AF65-F5344CB8AC3E}">
        <p14:creationId xmlns:p14="http://schemas.microsoft.com/office/powerpoint/2010/main" val="1563173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7FD98C-8F89-4FE5-BF65-ADC93B70A2CC}"/>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A8D4BD2F-EF44-4A01-8DA6-AFB3E92C45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id="{531EE16B-6A88-4E55-9410-11A647786DE0}"/>
              </a:ext>
            </a:extLst>
          </p:cNvPr>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D2E0C284-3FD2-483B-B870-73A8C70EFE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id="{6E12F964-05BE-47D9-915B-B0020113B5BD}"/>
              </a:ext>
            </a:extLst>
          </p:cNvPr>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C6C26E88-9190-4611-AB94-CB3622DD744D}"/>
              </a:ext>
            </a:extLst>
          </p:cNvPr>
          <p:cNvSpPr>
            <a:spLocks noGrp="1"/>
          </p:cNvSpPr>
          <p:nvPr>
            <p:ph type="dt" sz="half" idx="10"/>
          </p:nvPr>
        </p:nvSpPr>
        <p:spPr/>
        <p:txBody>
          <a:bodyPr/>
          <a:lstStyle/>
          <a:p>
            <a:fld id="{A4D6F38F-2C46-416E-B98F-F314DD5FA55B}" type="datetimeFigureOut">
              <a:rPr lang="pt-BR" smtClean="0"/>
              <a:t>29/06/2018</a:t>
            </a:fld>
            <a:endParaRPr lang="pt-BR"/>
          </a:p>
        </p:txBody>
      </p:sp>
      <p:sp>
        <p:nvSpPr>
          <p:cNvPr id="8" name="Espaço Reservado para Rodapé 7">
            <a:extLst>
              <a:ext uri="{FF2B5EF4-FFF2-40B4-BE49-F238E27FC236}">
                <a16:creationId xmlns:a16="http://schemas.microsoft.com/office/drawing/2014/main" id="{7EA462EF-3321-42E4-8E99-1B57353B3A7F}"/>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0E542478-B333-40D8-8C6C-1237A43C1D37}"/>
              </a:ext>
            </a:extLst>
          </p:cNvPr>
          <p:cNvSpPr>
            <a:spLocks noGrp="1"/>
          </p:cNvSpPr>
          <p:nvPr>
            <p:ph type="sldNum" sz="quarter" idx="12"/>
          </p:nvPr>
        </p:nvSpPr>
        <p:spPr/>
        <p:txBody>
          <a:bodyPr/>
          <a:lstStyle/>
          <a:p>
            <a:fld id="{BF20FFD0-5855-48A6-A08A-AE921255C262}" type="slidenum">
              <a:rPr lang="pt-BR" smtClean="0"/>
              <a:t>‹nº›</a:t>
            </a:fld>
            <a:endParaRPr lang="pt-BR"/>
          </a:p>
        </p:txBody>
      </p:sp>
    </p:spTree>
    <p:extLst>
      <p:ext uri="{BB962C8B-B14F-4D97-AF65-F5344CB8AC3E}">
        <p14:creationId xmlns:p14="http://schemas.microsoft.com/office/powerpoint/2010/main" val="169872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98FCFB-B1FD-4980-9531-4BDE56FB24EE}"/>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D54AB725-89BA-4FC1-97DB-971620722C0D}"/>
              </a:ext>
            </a:extLst>
          </p:cNvPr>
          <p:cNvSpPr>
            <a:spLocks noGrp="1"/>
          </p:cNvSpPr>
          <p:nvPr>
            <p:ph type="dt" sz="half" idx="10"/>
          </p:nvPr>
        </p:nvSpPr>
        <p:spPr/>
        <p:txBody>
          <a:bodyPr/>
          <a:lstStyle/>
          <a:p>
            <a:fld id="{A4D6F38F-2C46-416E-B98F-F314DD5FA55B}" type="datetimeFigureOut">
              <a:rPr lang="pt-BR" smtClean="0"/>
              <a:t>29/06/2018</a:t>
            </a:fld>
            <a:endParaRPr lang="pt-BR"/>
          </a:p>
        </p:txBody>
      </p:sp>
      <p:sp>
        <p:nvSpPr>
          <p:cNvPr id="4" name="Espaço Reservado para Rodapé 3">
            <a:extLst>
              <a:ext uri="{FF2B5EF4-FFF2-40B4-BE49-F238E27FC236}">
                <a16:creationId xmlns:a16="http://schemas.microsoft.com/office/drawing/2014/main" id="{0990DCBC-B9F1-4DD1-BCA5-4FB8D47A1E1B}"/>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010649A8-B5E8-4EB4-A373-87BF7AF26571}"/>
              </a:ext>
            </a:extLst>
          </p:cNvPr>
          <p:cNvSpPr>
            <a:spLocks noGrp="1"/>
          </p:cNvSpPr>
          <p:nvPr>
            <p:ph type="sldNum" sz="quarter" idx="12"/>
          </p:nvPr>
        </p:nvSpPr>
        <p:spPr/>
        <p:txBody>
          <a:bodyPr/>
          <a:lstStyle/>
          <a:p>
            <a:fld id="{BF20FFD0-5855-48A6-A08A-AE921255C262}" type="slidenum">
              <a:rPr lang="pt-BR" smtClean="0"/>
              <a:t>‹nº›</a:t>
            </a:fld>
            <a:endParaRPr lang="pt-BR"/>
          </a:p>
        </p:txBody>
      </p:sp>
    </p:spTree>
    <p:extLst>
      <p:ext uri="{BB962C8B-B14F-4D97-AF65-F5344CB8AC3E}">
        <p14:creationId xmlns:p14="http://schemas.microsoft.com/office/powerpoint/2010/main" val="3180408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AA897FDD-8BB1-4BCF-9089-007CA3F1DEC8}"/>
              </a:ext>
            </a:extLst>
          </p:cNvPr>
          <p:cNvSpPr>
            <a:spLocks noGrp="1"/>
          </p:cNvSpPr>
          <p:nvPr>
            <p:ph type="dt" sz="half" idx="10"/>
          </p:nvPr>
        </p:nvSpPr>
        <p:spPr/>
        <p:txBody>
          <a:bodyPr/>
          <a:lstStyle/>
          <a:p>
            <a:fld id="{A4D6F38F-2C46-416E-B98F-F314DD5FA55B}" type="datetimeFigureOut">
              <a:rPr lang="pt-BR" smtClean="0"/>
              <a:t>29/06/2018</a:t>
            </a:fld>
            <a:endParaRPr lang="pt-BR"/>
          </a:p>
        </p:txBody>
      </p:sp>
      <p:sp>
        <p:nvSpPr>
          <p:cNvPr id="3" name="Espaço Reservado para Rodapé 2">
            <a:extLst>
              <a:ext uri="{FF2B5EF4-FFF2-40B4-BE49-F238E27FC236}">
                <a16:creationId xmlns:a16="http://schemas.microsoft.com/office/drawing/2014/main" id="{825E7EF6-B925-4A46-A3A5-6A4DA21B1055}"/>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146062F6-7FE3-4954-8ED9-93907B84325F}"/>
              </a:ext>
            </a:extLst>
          </p:cNvPr>
          <p:cNvSpPr>
            <a:spLocks noGrp="1"/>
          </p:cNvSpPr>
          <p:nvPr>
            <p:ph type="sldNum" sz="quarter" idx="12"/>
          </p:nvPr>
        </p:nvSpPr>
        <p:spPr/>
        <p:txBody>
          <a:bodyPr/>
          <a:lstStyle/>
          <a:p>
            <a:fld id="{BF20FFD0-5855-48A6-A08A-AE921255C262}" type="slidenum">
              <a:rPr lang="pt-BR" smtClean="0"/>
              <a:t>‹nº›</a:t>
            </a:fld>
            <a:endParaRPr lang="pt-BR"/>
          </a:p>
        </p:txBody>
      </p:sp>
    </p:spTree>
    <p:extLst>
      <p:ext uri="{BB962C8B-B14F-4D97-AF65-F5344CB8AC3E}">
        <p14:creationId xmlns:p14="http://schemas.microsoft.com/office/powerpoint/2010/main" val="4121583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57BB91-07C9-463C-A20D-C92CBC9238C1}"/>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C11AA423-E2C1-4EFC-B95B-5F15882397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99041911-0967-4512-A701-7664DDD82A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0590B0AC-9A43-4411-ADD6-4DB14DDEF3C1}"/>
              </a:ext>
            </a:extLst>
          </p:cNvPr>
          <p:cNvSpPr>
            <a:spLocks noGrp="1"/>
          </p:cNvSpPr>
          <p:nvPr>
            <p:ph type="dt" sz="half" idx="10"/>
          </p:nvPr>
        </p:nvSpPr>
        <p:spPr/>
        <p:txBody>
          <a:bodyPr/>
          <a:lstStyle/>
          <a:p>
            <a:fld id="{A4D6F38F-2C46-416E-B98F-F314DD5FA55B}" type="datetimeFigureOut">
              <a:rPr lang="pt-BR" smtClean="0"/>
              <a:t>29/06/2018</a:t>
            </a:fld>
            <a:endParaRPr lang="pt-BR"/>
          </a:p>
        </p:txBody>
      </p:sp>
      <p:sp>
        <p:nvSpPr>
          <p:cNvPr id="6" name="Espaço Reservado para Rodapé 5">
            <a:extLst>
              <a:ext uri="{FF2B5EF4-FFF2-40B4-BE49-F238E27FC236}">
                <a16:creationId xmlns:a16="http://schemas.microsoft.com/office/drawing/2014/main" id="{9AF21D62-618A-43B2-B8C1-7FD5E9EE9A00}"/>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83918269-64D8-4474-B3E4-FA1E140E76F3}"/>
              </a:ext>
            </a:extLst>
          </p:cNvPr>
          <p:cNvSpPr>
            <a:spLocks noGrp="1"/>
          </p:cNvSpPr>
          <p:nvPr>
            <p:ph type="sldNum" sz="quarter" idx="12"/>
          </p:nvPr>
        </p:nvSpPr>
        <p:spPr/>
        <p:txBody>
          <a:bodyPr/>
          <a:lstStyle/>
          <a:p>
            <a:fld id="{BF20FFD0-5855-48A6-A08A-AE921255C262}" type="slidenum">
              <a:rPr lang="pt-BR" smtClean="0"/>
              <a:t>‹nº›</a:t>
            </a:fld>
            <a:endParaRPr lang="pt-BR"/>
          </a:p>
        </p:txBody>
      </p:sp>
    </p:spTree>
    <p:extLst>
      <p:ext uri="{BB962C8B-B14F-4D97-AF65-F5344CB8AC3E}">
        <p14:creationId xmlns:p14="http://schemas.microsoft.com/office/powerpoint/2010/main" val="786317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BF5AED-7454-41AF-B8F4-F6E03354B987}"/>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DE87585A-EE6B-466A-B343-B9BC5489EC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F3207456-257E-4726-AEBD-4B22D1B98D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9259E7D2-DDF4-43AA-B7E7-7DAF79286EED}"/>
              </a:ext>
            </a:extLst>
          </p:cNvPr>
          <p:cNvSpPr>
            <a:spLocks noGrp="1"/>
          </p:cNvSpPr>
          <p:nvPr>
            <p:ph type="dt" sz="half" idx="10"/>
          </p:nvPr>
        </p:nvSpPr>
        <p:spPr/>
        <p:txBody>
          <a:bodyPr/>
          <a:lstStyle/>
          <a:p>
            <a:fld id="{A4D6F38F-2C46-416E-B98F-F314DD5FA55B}" type="datetimeFigureOut">
              <a:rPr lang="pt-BR" smtClean="0"/>
              <a:t>29/06/2018</a:t>
            </a:fld>
            <a:endParaRPr lang="pt-BR"/>
          </a:p>
        </p:txBody>
      </p:sp>
      <p:sp>
        <p:nvSpPr>
          <p:cNvPr id="6" name="Espaço Reservado para Rodapé 5">
            <a:extLst>
              <a:ext uri="{FF2B5EF4-FFF2-40B4-BE49-F238E27FC236}">
                <a16:creationId xmlns:a16="http://schemas.microsoft.com/office/drawing/2014/main" id="{6472DCE0-39CB-46B6-BE06-3ADD96338EF0}"/>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DC3CAAAA-ACF7-4315-A03E-152BF1102158}"/>
              </a:ext>
            </a:extLst>
          </p:cNvPr>
          <p:cNvSpPr>
            <a:spLocks noGrp="1"/>
          </p:cNvSpPr>
          <p:nvPr>
            <p:ph type="sldNum" sz="quarter" idx="12"/>
          </p:nvPr>
        </p:nvSpPr>
        <p:spPr/>
        <p:txBody>
          <a:bodyPr/>
          <a:lstStyle/>
          <a:p>
            <a:fld id="{BF20FFD0-5855-48A6-A08A-AE921255C262}" type="slidenum">
              <a:rPr lang="pt-BR" smtClean="0"/>
              <a:t>‹nº›</a:t>
            </a:fld>
            <a:endParaRPr lang="pt-BR"/>
          </a:p>
        </p:txBody>
      </p:sp>
    </p:spTree>
    <p:extLst>
      <p:ext uri="{BB962C8B-B14F-4D97-AF65-F5344CB8AC3E}">
        <p14:creationId xmlns:p14="http://schemas.microsoft.com/office/powerpoint/2010/main" val="1995682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D5AB676C-5395-4FDB-8BE8-8D4D651DBC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BE3B6F54-267B-4777-9625-5059807244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3FB5168-22E4-4DF9-AB4F-9F18675CB3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D6F38F-2C46-416E-B98F-F314DD5FA55B}" type="datetimeFigureOut">
              <a:rPr lang="pt-BR" smtClean="0"/>
              <a:t>29/06/2018</a:t>
            </a:fld>
            <a:endParaRPr lang="pt-BR"/>
          </a:p>
        </p:txBody>
      </p:sp>
      <p:sp>
        <p:nvSpPr>
          <p:cNvPr id="5" name="Espaço Reservado para Rodapé 4">
            <a:extLst>
              <a:ext uri="{FF2B5EF4-FFF2-40B4-BE49-F238E27FC236}">
                <a16:creationId xmlns:a16="http://schemas.microsoft.com/office/drawing/2014/main" id="{DEFF533B-7F72-4691-A142-A047FBFB8F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A5AC4467-5810-406B-8F77-F9F617D6C1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20FFD0-5855-48A6-A08A-AE921255C262}" type="slidenum">
              <a:rPr lang="pt-BR" smtClean="0"/>
              <a:t>‹nº›</a:t>
            </a:fld>
            <a:endParaRPr lang="pt-BR"/>
          </a:p>
        </p:txBody>
      </p:sp>
    </p:spTree>
    <p:extLst>
      <p:ext uri="{BB962C8B-B14F-4D97-AF65-F5344CB8AC3E}">
        <p14:creationId xmlns:p14="http://schemas.microsoft.com/office/powerpoint/2010/main" val="1097283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4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5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6013CC02-C48E-4709-BDEE-871DC71165E6}"/>
              </a:ext>
            </a:extLst>
          </p:cNvPr>
          <p:cNvSpPr txBox="1"/>
          <p:nvPr/>
        </p:nvSpPr>
        <p:spPr>
          <a:xfrm>
            <a:off x="6096000" y="1322294"/>
            <a:ext cx="5798824" cy="2889114"/>
          </a:xfrm>
          <a:prstGeom prst="rect">
            <a:avLst/>
          </a:prstGeom>
        </p:spPr>
        <p:txBody>
          <a:bodyPr vert="horz" lIns="91440" tIns="45720" rIns="91440" bIns="45720" rtlCol="0" anchor="b">
            <a:normAutofit fontScale="70000" lnSpcReduction="20000"/>
          </a:bodyPr>
          <a:lstStyle/>
          <a:p>
            <a:pPr algn="ctr">
              <a:lnSpc>
                <a:spcPct val="90000"/>
              </a:lnSpc>
              <a:spcBef>
                <a:spcPct val="0"/>
              </a:spcBef>
              <a:spcAft>
                <a:spcPts val="600"/>
              </a:spcAft>
            </a:pPr>
            <a:r>
              <a:rPr lang="en-US" sz="7200" b="1" dirty="0">
                <a:solidFill>
                  <a:schemeClr val="bg1"/>
                </a:solidFill>
                <a:latin typeface="+mj-lt"/>
                <a:ea typeface="+mj-ea"/>
                <a:cs typeface="+mj-cs"/>
              </a:rPr>
              <a:t>ARMANDO FAJARDO</a:t>
            </a:r>
          </a:p>
          <a:p>
            <a:pPr algn="ctr">
              <a:lnSpc>
                <a:spcPct val="90000"/>
              </a:lnSpc>
              <a:spcBef>
                <a:spcPct val="0"/>
              </a:spcBef>
              <a:spcAft>
                <a:spcPts val="600"/>
              </a:spcAft>
            </a:pPr>
            <a:r>
              <a:rPr lang="en-US" sz="6900" dirty="0">
                <a:solidFill>
                  <a:schemeClr val="bg1"/>
                </a:solidFill>
                <a:latin typeface="+mj-lt"/>
                <a:ea typeface="+mj-ea"/>
                <a:cs typeface="+mj-cs"/>
              </a:rPr>
              <a:t>e a </a:t>
            </a:r>
            <a:r>
              <a:rPr lang="en-US" sz="6900" dirty="0" err="1">
                <a:solidFill>
                  <a:schemeClr val="bg1"/>
                </a:solidFill>
                <a:latin typeface="+mj-lt"/>
                <a:ea typeface="+mj-ea"/>
                <a:cs typeface="+mj-cs"/>
              </a:rPr>
              <a:t>fundação</a:t>
            </a:r>
            <a:r>
              <a:rPr lang="en-US" sz="6900" dirty="0">
                <a:solidFill>
                  <a:schemeClr val="bg1"/>
                </a:solidFill>
                <a:latin typeface="+mj-lt"/>
                <a:ea typeface="+mj-ea"/>
                <a:cs typeface="+mj-cs"/>
              </a:rPr>
              <a:t> do</a:t>
            </a:r>
          </a:p>
          <a:p>
            <a:pPr algn="ctr">
              <a:lnSpc>
                <a:spcPct val="90000"/>
              </a:lnSpc>
              <a:spcBef>
                <a:spcPct val="0"/>
              </a:spcBef>
              <a:spcAft>
                <a:spcPts val="600"/>
              </a:spcAft>
            </a:pPr>
            <a:r>
              <a:rPr lang="en-US" sz="6900" dirty="0">
                <a:solidFill>
                  <a:schemeClr val="bg1"/>
                </a:solidFill>
                <a:latin typeface="+mj-lt"/>
                <a:ea typeface="+mj-ea"/>
                <a:cs typeface="+mj-cs"/>
              </a:rPr>
              <a:t>LC do Rio de Janeiro</a:t>
            </a:r>
          </a:p>
          <a:p>
            <a:pPr algn="ctr">
              <a:lnSpc>
                <a:spcPct val="90000"/>
              </a:lnSpc>
              <a:spcBef>
                <a:spcPct val="0"/>
              </a:spcBef>
              <a:spcAft>
                <a:spcPts val="600"/>
              </a:spcAft>
            </a:pPr>
            <a:r>
              <a:rPr lang="en-US" sz="6900" dirty="0" err="1">
                <a:solidFill>
                  <a:schemeClr val="bg1"/>
                </a:solidFill>
                <a:latin typeface="+mj-lt"/>
                <a:ea typeface="+mj-ea"/>
                <a:cs typeface="+mj-cs"/>
              </a:rPr>
              <a:t>em</a:t>
            </a:r>
            <a:r>
              <a:rPr lang="en-US" sz="6900" dirty="0">
                <a:solidFill>
                  <a:schemeClr val="bg1"/>
                </a:solidFill>
                <a:latin typeface="+mj-lt"/>
                <a:ea typeface="+mj-ea"/>
                <a:cs typeface="+mj-cs"/>
              </a:rPr>
              <a:t> 16/04/1952</a:t>
            </a:r>
            <a:endParaRPr lang="en-US" sz="6000" dirty="0">
              <a:solidFill>
                <a:schemeClr val="bg1"/>
              </a:solidFill>
              <a:latin typeface="+mj-lt"/>
              <a:ea typeface="+mj-ea"/>
              <a:cs typeface="+mj-cs"/>
            </a:endParaRPr>
          </a:p>
        </p:txBody>
      </p:sp>
      <p:sp>
        <p:nvSpPr>
          <p:cNvPr id="1030" name="Freeform: Shape 72">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Resultado de imagem para armando fajardo">
            <a:extLst>
              <a:ext uri="{FF2B5EF4-FFF2-40B4-BE49-F238E27FC236}">
                <a16:creationId xmlns:a16="http://schemas.microsoft.com/office/drawing/2014/main" id="{A885DC54-BC5E-4680-8859-F8BB5BA6D7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14617"/>
          <a:stretch/>
        </p:blipFill>
        <p:spPr bwMode="auto">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93190B86-4115-4934-98C7-0A64FCB51AED}"/>
              </a:ext>
            </a:extLst>
          </p:cNvPr>
          <p:cNvSpPr txBox="1"/>
          <p:nvPr/>
        </p:nvSpPr>
        <p:spPr>
          <a:xfrm>
            <a:off x="4384072" y="5532878"/>
            <a:ext cx="7246454" cy="923330"/>
          </a:xfrm>
          <a:prstGeom prst="rect">
            <a:avLst/>
          </a:prstGeom>
          <a:noFill/>
        </p:spPr>
        <p:txBody>
          <a:bodyPr wrap="square" rtlCol="0">
            <a:spAutoFit/>
          </a:bodyPr>
          <a:lstStyle/>
          <a:p>
            <a:pPr algn="ctr"/>
            <a:r>
              <a:rPr lang="pt-BR" dirty="0">
                <a:solidFill>
                  <a:schemeClr val="bg1"/>
                </a:solidFill>
              </a:rPr>
              <a:t>Apresentado pelo CL Izidoro de Hiroki Flumignan</a:t>
            </a:r>
          </a:p>
          <a:p>
            <a:pPr algn="ctr"/>
            <a:r>
              <a:rPr lang="pt-BR" dirty="0">
                <a:solidFill>
                  <a:schemeClr val="bg1"/>
                </a:solidFill>
              </a:rPr>
              <a:t>Presidente do LC do Rio de Janeiro – AL 2017/18.</a:t>
            </a:r>
          </a:p>
          <a:p>
            <a:pPr algn="ctr"/>
            <a:r>
              <a:rPr lang="pt-BR" dirty="0">
                <a:solidFill>
                  <a:schemeClr val="bg1"/>
                </a:solidFill>
              </a:rPr>
              <a:t>- </a:t>
            </a:r>
            <a:r>
              <a:rPr lang="pt-BR" dirty="0" err="1">
                <a:solidFill>
                  <a:schemeClr val="bg1"/>
                </a:solidFill>
              </a:rPr>
              <a:t>Mater</a:t>
            </a:r>
            <a:r>
              <a:rPr lang="pt-BR" dirty="0">
                <a:solidFill>
                  <a:schemeClr val="bg1"/>
                </a:solidFill>
              </a:rPr>
              <a:t> Clube do Brasil -</a:t>
            </a:r>
          </a:p>
        </p:txBody>
      </p:sp>
      <p:pic>
        <p:nvPicPr>
          <p:cNvPr id="3" name="Imagem 2" descr="Uma imagem contendo clip-art&#10;&#10;Descrição gerada com alta confiança">
            <a:extLst>
              <a:ext uri="{FF2B5EF4-FFF2-40B4-BE49-F238E27FC236}">
                <a16:creationId xmlns:a16="http://schemas.microsoft.com/office/drawing/2014/main" id="{43974E1C-066F-4E04-A020-0DCC52132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1868" y="376033"/>
            <a:ext cx="999571" cy="946261"/>
          </a:xfrm>
          <a:prstGeom prst="rect">
            <a:avLst/>
          </a:prstGeom>
        </p:spPr>
      </p:pic>
    </p:spTree>
    <p:extLst>
      <p:ext uri="{BB962C8B-B14F-4D97-AF65-F5344CB8AC3E}">
        <p14:creationId xmlns:p14="http://schemas.microsoft.com/office/powerpoint/2010/main" val="59329668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C378A39E-7C31-46DC-BF58-1048E7CF39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t="46751" b="26582"/>
          <a:stretch>
            <a:fillRect/>
          </a:stretch>
        </p:blipFill>
        <p:spPr>
          <a:xfrm>
            <a:off x="0" y="5029200"/>
            <a:ext cx="12192000" cy="1828800"/>
          </a:xfrm>
          <a:custGeom>
            <a:avLst/>
            <a:gdLst>
              <a:gd name="connsiteX0" fmla="*/ 0 w 12192000"/>
              <a:gd name="connsiteY0" fmla="*/ 0 h 1828800"/>
              <a:gd name="connsiteX1" fmla="*/ 12192000 w 12192000"/>
              <a:gd name="connsiteY1" fmla="*/ 0 h 1828800"/>
              <a:gd name="connsiteX2" fmla="*/ 12192000 w 12192000"/>
              <a:gd name="connsiteY2" fmla="*/ 1828800 h 1828800"/>
              <a:gd name="connsiteX3" fmla="*/ 0 w 12192000"/>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12192000" h="1828800">
                <a:moveTo>
                  <a:pt x="0" y="0"/>
                </a:moveTo>
                <a:lnTo>
                  <a:pt x="12192000" y="0"/>
                </a:lnTo>
                <a:lnTo>
                  <a:pt x="12192000" y="1828800"/>
                </a:lnTo>
                <a:lnTo>
                  <a:pt x="0" y="1828800"/>
                </a:lnTo>
                <a:close/>
              </a:path>
            </a:pathLst>
          </a:custGeom>
        </p:spPr>
      </p:pic>
      <p:sp>
        <p:nvSpPr>
          <p:cNvPr id="4" name="CaixaDeTexto 3">
            <a:extLst>
              <a:ext uri="{FF2B5EF4-FFF2-40B4-BE49-F238E27FC236}">
                <a16:creationId xmlns:a16="http://schemas.microsoft.com/office/drawing/2014/main" id="{12872F40-76DF-4AF0-8E7F-724BD260ADC5}"/>
              </a:ext>
            </a:extLst>
          </p:cNvPr>
          <p:cNvSpPr txBox="1"/>
          <p:nvPr/>
        </p:nvSpPr>
        <p:spPr>
          <a:xfrm>
            <a:off x="272717" y="311441"/>
            <a:ext cx="11742820" cy="2246769"/>
          </a:xfrm>
          <a:prstGeom prst="rect">
            <a:avLst/>
          </a:prstGeom>
          <a:solidFill>
            <a:schemeClr val="accent4">
              <a:lumMod val="20000"/>
              <a:lumOff val="80000"/>
            </a:schemeClr>
          </a:solidFill>
        </p:spPr>
        <p:txBody>
          <a:bodyPr wrap="square" rtlCol="0">
            <a:spAutoFit/>
          </a:bodyPr>
          <a:lstStyle/>
          <a:p>
            <a:r>
              <a:rPr lang="pt-BR" sz="2800" dirty="0"/>
              <a:t>No hipódromo de Montevidéu, em dezembro de 1951, na Tribuna “</a:t>
            </a:r>
            <a:r>
              <a:rPr lang="pt-BR" sz="2800" b="1" dirty="0">
                <a:solidFill>
                  <a:schemeClr val="tx2"/>
                </a:solidFill>
              </a:rPr>
              <a:t>Prêmio Armando Fajardo, homenagem conferida devido a uma histórica influência na pacificação entre os turfistas uruguaios”</a:t>
            </a:r>
            <a:r>
              <a:rPr lang="pt-BR" sz="2800" dirty="0"/>
              <a:t>. Na foto, à esquerda, PEDRO BERRO, ao lado de ARMANDO FAJARDO, seguindo por LUIZ TOLEDO e BRANCA FAJARDO.   </a:t>
            </a:r>
          </a:p>
        </p:txBody>
      </p:sp>
      <p:sp>
        <p:nvSpPr>
          <p:cNvPr id="5" name="CaixaDeTexto 4">
            <a:extLst>
              <a:ext uri="{FF2B5EF4-FFF2-40B4-BE49-F238E27FC236}">
                <a16:creationId xmlns:a16="http://schemas.microsoft.com/office/drawing/2014/main" id="{33A2C89E-3C2A-43ED-B4C3-5742F1D735AF}"/>
              </a:ext>
            </a:extLst>
          </p:cNvPr>
          <p:cNvSpPr txBox="1"/>
          <p:nvPr/>
        </p:nvSpPr>
        <p:spPr>
          <a:xfrm>
            <a:off x="2764470" y="1655099"/>
            <a:ext cx="408571" cy="633298"/>
          </a:xfrm>
          <a:prstGeom prst="rect">
            <a:avLst/>
          </a:prstGeom>
          <a:noFill/>
        </p:spPr>
        <p:txBody>
          <a:bodyPr wrap="square" rtlCol="0">
            <a:spAutoFit/>
          </a:bodyPr>
          <a:lstStyle/>
          <a:p>
            <a:endParaRPr lang="pt-BR" dirty="0"/>
          </a:p>
        </p:txBody>
      </p:sp>
      <p:pic>
        <p:nvPicPr>
          <p:cNvPr id="2052" name="Picture 4" descr="Digitalizar0007">
            <a:extLst>
              <a:ext uri="{FF2B5EF4-FFF2-40B4-BE49-F238E27FC236}">
                <a16:creationId xmlns:a16="http://schemas.microsoft.com/office/drawing/2014/main" id="{128F890B-7F9D-45B6-8D83-F0837E540F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6242" y="2772216"/>
            <a:ext cx="7435769" cy="3993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686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70C222-E86B-429A-BCAF-200BC56C41B2}"/>
              </a:ext>
            </a:extLst>
          </p:cNvPr>
          <p:cNvSpPr>
            <a:spLocks noGrp="1"/>
          </p:cNvSpPr>
          <p:nvPr>
            <p:ph type="title"/>
          </p:nvPr>
        </p:nvSpPr>
        <p:spPr>
          <a:xfrm>
            <a:off x="492369" y="365126"/>
            <a:ext cx="11282289" cy="768216"/>
          </a:xfrm>
          <a:solidFill>
            <a:schemeClr val="accent4">
              <a:lumMod val="20000"/>
              <a:lumOff val="80000"/>
            </a:schemeClr>
          </a:solidFill>
        </p:spPr>
        <p:txBody>
          <a:bodyPr/>
          <a:lstStyle/>
          <a:p>
            <a:pPr algn="ctr"/>
            <a:r>
              <a:rPr lang="pt-BR" b="1" dirty="0"/>
              <a:t>ARMANDO FAJARDO</a:t>
            </a:r>
          </a:p>
        </p:txBody>
      </p:sp>
      <p:sp>
        <p:nvSpPr>
          <p:cNvPr id="3" name="Espaço Reservado para Conteúdo 2">
            <a:extLst>
              <a:ext uri="{FF2B5EF4-FFF2-40B4-BE49-F238E27FC236}">
                <a16:creationId xmlns:a16="http://schemas.microsoft.com/office/drawing/2014/main" id="{96B3064C-2321-4F1D-BB03-14D3CFCA1A2D}"/>
              </a:ext>
            </a:extLst>
          </p:cNvPr>
          <p:cNvSpPr>
            <a:spLocks noGrp="1"/>
          </p:cNvSpPr>
          <p:nvPr>
            <p:ph idx="1"/>
          </p:nvPr>
        </p:nvSpPr>
        <p:spPr>
          <a:xfrm>
            <a:off x="492370" y="1253330"/>
            <a:ext cx="11282288" cy="5239543"/>
          </a:xfrm>
        </p:spPr>
        <p:txBody>
          <a:bodyPr>
            <a:normAutofit lnSpcReduction="10000"/>
          </a:bodyPr>
          <a:lstStyle/>
          <a:p>
            <a:pPr marL="0" indent="0">
              <a:buNone/>
            </a:pPr>
            <a:r>
              <a:rPr lang="pt-BR" sz="3200" dirty="0"/>
              <a:t>Nasceu em Madalena – RJ em 12/10/1893. Filho de tabelião e neto de fazendeiro. Aos 13 anos mudou-se para o Rio de Janeiro para estudar no Colégio Pedro II e bacharelou-se em Direito. Casou-se em 1924, com Branca Tavares Fajardo. Ocupou cargos na vida pública e recebeu inúmeros títulos honoríficos nacionais e estrangeiros. Foi Secretário Geral da Universidade do Brasil; Secretário do Conselho Universitário; Oficial de Gabinete de três Ministros de Educação; Secretário dos Institutos de Alta Cultura Luso-Brasileiro; foi um dos fundadores do primeiro reitorado do Brasil e ocupou funções destacadas no turfe brasileiro. Faleceu em 13 de junho de 1969. Tinha 59 anos quando fundou o </a:t>
            </a:r>
            <a:r>
              <a:rPr lang="pt-BR" sz="3200" dirty="0" err="1"/>
              <a:t>leonismo</a:t>
            </a:r>
            <a:r>
              <a:rPr lang="pt-BR" sz="3200" dirty="0"/>
              <a:t> no Brasil e faleceu com 76 anos.</a:t>
            </a:r>
          </a:p>
          <a:p>
            <a:pPr marL="0" indent="0">
              <a:buNone/>
            </a:pPr>
            <a:endParaRPr lang="pt-BR" dirty="0"/>
          </a:p>
        </p:txBody>
      </p:sp>
    </p:spTree>
    <p:extLst>
      <p:ext uri="{BB962C8B-B14F-4D97-AF65-F5344CB8AC3E}">
        <p14:creationId xmlns:p14="http://schemas.microsoft.com/office/powerpoint/2010/main" val="2533344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4B2A25-5190-4875-8EB7-0136CED97449}"/>
              </a:ext>
            </a:extLst>
          </p:cNvPr>
          <p:cNvSpPr>
            <a:spLocks noGrp="1"/>
          </p:cNvSpPr>
          <p:nvPr>
            <p:ph type="title"/>
          </p:nvPr>
        </p:nvSpPr>
        <p:spPr>
          <a:xfrm>
            <a:off x="365760" y="140042"/>
            <a:ext cx="11563642" cy="1325563"/>
          </a:xfrm>
          <a:solidFill>
            <a:schemeClr val="accent4">
              <a:lumMod val="20000"/>
              <a:lumOff val="80000"/>
            </a:schemeClr>
          </a:solidFill>
        </p:spPr>
        <p:txBody>
          <a:bodyPr>
            <a:normAutofit/>
          </a:bodyPr>
          <a:lstStyle/>
          <a:p>
            <a:pPr algn="ctr"/>
            <a:r>
              <a:rPr lang="pt-BR" sz="3600" b="1" dirty="0"/>
              <a:t>OS </a:t>
            </a:r>
            <a:r>
              <a:rPr lang="pt-BR" sz="3600" b="1" i="1" u="sng" dirty="0"/>
              <a:t>40 AMIGOS </a:t>
            </a:r>
            <a:r>
              <a:rPr lang="pt-BR" sz="3600" b="1" dirty="0"/>
              <a:t>CONVIDADOS POR ARMANDO FAJARDO PARA FUNDAR O LC DO RIO DE JANEIRO</a:t>
            </a:r>
          </a:p>
        </p:txBody>
      </p:sp>
      <p:sp>
        <p:nvSpPr>
          <p:cNvPr id="7" name="CaixaDeTexto 6">
            <a:extLst>
              <a:ext uri="{FF2B5EF4-FFF2-40B4-BE49-F238E27FC236}">
                <a16:creationId xmlns:a16="http://schemas.microsoft.com/office/drawing/2014/main" id="{A1A8C513-3E95-401A-9F05-560054C25DD5}"/>
              </a:ext>
            </a:extLst>
          </p:cNvPr>
          <p:cNvSpPr txBox="1"/>
          <p:nvPr/>
        </p:nvSpPr>
        <p:spPr>
          <a:xfrm>
            <a:off x="253217" y="1595021"/>
            <a:ext cx="11676185" cy="4893647"/>
          </a:xfrm>
          <a:prstGeom prst="rect">
            <a:avLst/>
          </a:prstGeom>
          <a:noFill/>
        </p:spPr>
        <p:txBody>
          <a:bodyPr wrap="square" rtlCol="0">
            <a:spAutoFit/>
          </a:bodyPr>
          <a:lstStyle/>
          <a:p>
            <a:pPr algn="just"/>
            <a:r>
              <a:rPr lang="pt-BR" sz="2400" dirty="0"/>
              <a:t>(1)ARMANDO FAJARDO, (2)VICTORIO CANEPPA, (3)MARIO AUGUSTO DE MATOS, (4)JOSÉ PARENTE SOBRINHO, (5)LÉO PIRES PINTO, (6)ADAN SPINELLI, (7)EDMUNDO GUSTAVO D´OINE, (8)RODRIGO JOSÉ MAURÍCIO, (9)SYLVIO CALDAS FAUÃO, (10)ARMANDO PEREIRA NUNES, (11)FERNANDO VILHENA MACHADO, (12)OLAVO MÜLLER, (13)LUIZ PINHEIRO GUIMARÃES, (14)LUIZ J.C. DE MENEZES, (15)ALBERTO FADEL, (16)PAULO DE SIQUEIRA CASTRO, (17)IRACINDO CARVALHÃES PINHEIRO, (18)HIRAN TELLES BITTON, (19)ORLANDO S. AZEVEDO, (20)LUIZ TOLEDO, (21)OCTÁVIO DE CARVALHO, (22)ARNALDO DE MORAES, (23)ARISTIDES DE CASTRO CASADO, (24)LUIZ NABUDO, (25)ARTHUR OSCAR OBINO, (26)PAULO THEODORO VAYSSIÈRE, (27)CARLOS B.DE MELLO, (28)JOSÉ JOAQUIM SEABRA NETO, (29)IVAN PINHEIRO DE OLIVEIRA LIMA, (30)NINO GALLO, (31)FRANKLIN B. CEPPAS, (32)ANTONIO DE SOUZA LEMOS, (33)SEBASTIÃO PEREIRA, (34)JOAQUIM MELLO DA CUNHA, (35)ANTONIO CEPPAS, (36)VICENTE MEGGIOLARO, (37)SILVIO DOS SANTOS SILVA, (38)ARTHUR DA FONSECA SOARES, (39)JOSÉ DO AMARAL OSÓRIO, (40)RENÉ MOSTARDEIRO.</a:t>
            </a:r>
          </a:p>
        </p:txBody>
      </p:sp>
    </p:spTree>
    <p:extLst>
      <p:ext uri="{BB962C8B-B14F-4D97-AF65-F5344CB8AC3E}">
        <p14:creationId xmlns:p14="http://schemas.microsoft.com/office/powerpoint/2010/main" val="2179229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9133D2-9A2F-45B7-A868-6189285F38C7}"/>
              </a:ext>
            </a:extLst>
          </p:cNvPr>
          <p:cNvSpPr>
            <a:spLocks noGrp="1"/>
          </p:cNvSpPr>
          <p:nvPr>
            <p:ph type="title"/>
          </p:nvPr>
        </p:nvSpPr>
        <p:spPr>
          <a:xfrm>
            <a:off x="838200" y="365125"/>
            <a:ext cx="10515600" cy="644809"/>
          </a:xfrm>
          <a:solidFill>
            <a:schemeClr val="accent4">
              <a:lumMod val="20000"/>
              <a:lumOff val="80000"/>
            </a:schemeClr>
          </a:solidFill>
        </p:spPr>
        <p:txBody>
          <a:bodyPr>
            <a:normAutofit fontScale="90000"/>
          </a:bodyPr>
          <a:lstStyle/>
          <a:p>
            <a:pPr algn="ctr"/>
            <a:r>
              <a:rPr lang="pt-BR" b="1" dirty="0"/>
              <a:t>HIRAN TELLES BITTON</a:t>
            </a:r>
          </a:p>
        </p:txBody>
      </p:sp>
      <p:pic>
        <p:nvPicPr>
          <p:cNvPr id="4" name="Imagem 3">
            <a:extLst>
              <a:ext uri="{FF2B5EF4-FFF2-40B4-BE49-F238E27FC236}">
                <a16:creationId xmlns:a16="http://schemas.microsoft.com/office/drawing/2014/main" id="{910E1AF6-24A7-4CA7-8637-90BE15B696FB}"/>
              </a:ext>
            </a:extLst>
          </p:cNvPr>
          <p:cNvPicPr>
            <a:picLocks noChangeAspect="1"/>
          </p:cNvPicPr>
          <p:nvPr/>
        </p:nvPicPr>
        <p:blipFill>
          <a:blip r:embed="rId2"/>
          <a:stretch>
            <a:fillRect/>
          </a:stretch>
        </p:blipFill>
        <p:spPr>
          <a:xfrm>
            <a:off x="5017827" y="1945839"/>
            <a:ext cx="2156346" cy="4743962"/>
          </a:xfrm>
          <a:prstGeom prst="rect">
            <a:avLst/>
          </a:prstGeom>
        </p:spPr>
      </p:pic>
      <p:pic>
        <p:nvPicPr>
          <p:cNvPr id="5" name="Imagem 4">
            <a:extLst>
              <a:ext uri="{FF2B5EF4-FFF2-40B4-BE49-F238E27FC236}">
                <a16:creationId xmlns:a16="http://schemas.microsoft.com/office/drawing/2014/main" id="{3A0B9F0C-2D55-4B7D-9341-EE715E63D36F}"/>
              </a:ext>
            </a:extLst>
          </p:cNvPr>
          <p:cNvPicPr>
            <a:picLocks noChangeAspect="1"/>
          </p:cNvPicPr>
          <p:nvPr/>
        </p:nvPicPr>
        <p:blipFill>
          <a:blip r:embed="rId3"/>
          <a:stretch>
            <a:fillRect/>
          </a:stretch>
        </p:blipFill>
        <p:spPr>
          <a:xfrm>
            <a:off x="4004945" y="1338740"/>
            <a:ext cx="3514505" cy="462764"/>
          </a:xfrm>
          <a:prstGeom prst="rect">
            <a:avLst/>
          </a:prstGeom>
        </p:spPr>
      </p:pic>
    </p:spTree>
    <p:extLst>
      <p:ext uri="{BB962C8B-B14F-4D97-AF65-F5344CB8AC3E}">
        <p14:creationId xmlns:p14="http://schemas.microsoft.com/office/powerpoint/2010/main" val="1677647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ABBFEFEC-6537-4ABA-A2F8-DCCCD143B2B1}"/>
              </a:ext>
            </a:extLst>
          </p:cNvPr>
          <p:cNvPicPr>
            <a:picLocks noChangeAspect="1"/>
          </p:cNvPicPr>
          <p:nvPr/>
        </p:nvPicPr>
        <p:blipFill>
          <a:blip r:embed="rId2"/>
          <a:stretch>
            <a:fillRect/>
          </a:stretch>
        </p:blipFill>
        <p:spPr>
          <a:xfrm>
            <a:off x="2736101" y="1535616"/>
            <a:ext cx="6719797" cy="4428456"/>
          </a:xfrm>
          <a:prstGeom prst="rect">
            <a:avLst/>
          </a:prstGeom>
        </p:spPr>
      </p:pic>
      <p:sp>
        <p:nvSpPr>
          <p:cNvPr id="2" name="Título 1">
            <a:extLst>
              <a:ext uri="{FF2B5EF4-FFF2-40B4-BE49-F238E27FC236}">
                <a16:creationId xmlns:a16="http://schemas.microsoft.com/office/drawing/2014/main" id="{9D4998A8-FD35-47DE-853D-8BBD2B5F18C7}"/>
              </a:ext>
            </a:extLst>
          </p:cNvPr>
          <p:cNvSpPr>
            <a:spLocks noGrp="1"/>
          </p:cNvSpPr>
          <p:nvPr>
            <p:ph type="title"/>
          </p:nvPr>
        </p:nvSpPr>
        <p:spPr>
          <a:xfrm>
            <a:off x="351692" y="365125"/>
            <a:ext cx="11002108" cy="644809"/>
          </a:xfrm>
          <a:solidFill>
            <a:schemeClr val="accent4">
              <a:lumMod val="20000"/>
              <a:lumOff val="80000"/>
            </a:schemeClr>
          </a:solidFill>
        </p:spPr>
        <p:txBody>
          <a:bodyPr>
            <a:normAutofit fontScale="90000"/>
          </a:bodyPr>
          <a:lstStyle/>
          <a:p>
            <a:pPr algn="ctr"/>
            <a:r>
              <a:rPr lang="pt-BR" b="1" dirty="0"/>
              <a:t>IVAN PINHEIRO DE OLIVEIRA LIMA</a:t>
            </a:r>
          </a:p>
        </p:txBody>
      </p:sp>
    </p:spTree>
    <p:extLst>
      <p:ext uri="{BB962C8B-B14F-4D97-AF65-F5344CB8AC3E}">
        <p14:creationId xmlns:p14="http://schemas.microsoft.com/office/powerpoint/2010/main" val="781382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DAFA89-7AB0-4AC3-A701-65A64AA9D14E}"/>
              </a:ext>
            </a:extLst>
          </p:cNvPr>
          <p:cNvSpPr>
            <a:spLocks noGrp="1"/>
          </p:cNvSpPr>
          <p:nvPr>
            <p:ph type="title"/>
          </p:nvPr>
        </p:nvSpPr>
        <p:spPr>
          <a:xfrm>
            <a:off x="6096000" y="2454442"/>
            <a:ext cx="5329990" cy="766012"/>
          </a:xfrm>
          <a:solidFill>
            <a:schemeClr val="accent4">
              <a:lumMod val="20000"/>
              <a:lumOff val="80000"/>
            </a:schemeClr>
          </a:solidFill>
        </p:spPr>
        <p:txBody>
          <a:bodyPr>
            <a:normAutofit/>
          </a:bodyPr>
          <a:lstStyle/>
          <a:p>
            <a:pPr algn="ctr"/>
            <a:r>
              <a:rPr lang="pt-BR" dirty="0"/>
              <a:t>NINO GALLO</a:t>
            </a:r>
          </a:p>
        </p:txBody>
      </p:sp>
      <p:pic>
        <p:nvPicPr>
          <p:cNvPr id="4" name="Imagem 3">
            <a:extLst>
              <a:ext uri="{FF2B5EF4-FFF2-40B4-BE49-F238E27FC236}">
                <a16:creationId xmlns:a16="http://schemas.microsoft.com/office/drawing/2014/main" id="{8D2D45AC-8F3E-4BB8-A910-C8EA26B90B66}"/>
              </a:ext>
            </a:extLst>
          </p:cNvPr>
          <p:cNvPicPr>
            <a:picLocks noChangeAspect="1"/>
          </p:cNvPicPr>
          <p:nvPr/>
        </p:nvPicPr>
        <p:blipFill>
          <a:blip r:embed="rId2"/>
          <a:stretch>
            <a:fillRect/>
          </a:stretch>
        </p:blipFill>
        <p:spPr>
          <a:xfrm>
            <a:off x="838199" y="496964"/>
            <a:ext cx="6364705" cy="1061883"/>
          </a:xfrm>
          <a:prstGeom prst="rect">
            <a:avLst/>
          </a:prstGeom>
        </p:spPr>
      </p:pic>
      <p:pic>
        <p:nvPicPr>
          <p:cNvPr id="5" name="Imagem 4">
            <a:extLst>
              <a:ext uri="{FF2B5EF4-FFF2-40B4-BE49-F238E27FC236}">
                <a16:creationId xmlns:a16="http://schemas.microsoft.com/office/drawing/2014/main" id="{38B2B32A-DCEC-4C2A-9DDB-7B491BF0C778}"/>
              </a:ext>
            </a:extLst>
          </p:cNvPr>
          <p:cNvPicPr>
            <a:picLocks noChangeAspect="1"/>
          </p:cNvPicPr>
          <p:nvPr/>
        </p:nvPicPr>
        <p:blipFill>
          <a:blip r:embed="rId3"/>
          <a:stretch>
            <a:fillRect/>
          </a:stretch>
        </p:blipFill>
        <p:spPr>
          <a:xfrm>
            <a:off x="838199" y="1690688"/>
            <a:ext cx="4519864" cy="4928281"/>
          </a:xfrm>
          <a:prstGeom prst="rect">
            <a:avLst/>
          </a:prstGeom>
        </p:spPr>
      </p:pic>
      <p:sp>
        <p:nvSpPr>
          <p:cNvPr id="3" name="CaixaDeTexto 2">
            <a:extLst>
              <a:ext uri="{FF2B5EF4-FFF2-40B4-BE49-F238E27FC236}">
                <a16:creationId xmlns:a16="http://schemas.microsoft.com/office/drawing/2014/main" id="{E91FE46E-1347-4044-B5A0-35BBBCD5A173}"/>
              </a:ext>
            </a:extLst>
          </p:cNvPr>
          <p:cNvSpPr txBox="1"/>
          <p:nvPr/>
        </p:nvSpPr>
        <p:spPr>
          <a:xfrm>
            <a:off x="6833939" y="3376863"/>
            <a:ext cx="4015523" cy="461665"/>
          </a:xfrm>
          <a:prstGeom prst="rect">
            <a:avLst/>
          </a:prstGeom>
          <a:noFill/>
        </p:spPr>
        <p:txBody>
          <a:bodyPr wrap="none" rtlCol="0">
            <a:spAutoFit/>
          </a:bodyPr>
          <a:lstStyle/>
          <a:p>
            <a:r>
              <a:rPr lang="pt-BR" sz="2400" dirty="0"/>
              <a:t>Empreendimentos imobiliários</a:t>
            </a:r>
          </a:p>
        </p:txBody>
      </p:sp>
    </p:spTree>
    <p:extLst>
      <p:ext uri="{BB962C8B-B14F-4D97-AF65-F5344CB8AC3E}">
        <p14:creationId xmlns:p14="http://schemas.microsoft.com/office/powerpoint/2010/main" val="2268994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7E71D7AE-373A-4E57-AE2E-ABCD1E10F8FC}"/>
              </a:ext>
            </a:extLst>
          </p:cNvPr>
          <p:cNvPicPr>
            <a:picLocks noChangeAspect="1"/>
          </p:cNvPicPr>
          <p:nvPr/>
        </p:nvPicPr>
        <p:blipFill>
          <a:blip r:embed="rId2"/>
          <a:stretch>
            <a:fillRect/>
          </a:stretch>
        </p:blipFill>
        <p:spPr>
          <a:xfrm>
            <a:off x="3286193" y="2166005"/>
            <a:ext cx="5819775" cy="4457700"/>
          </a:xfrm>
          <a:prstGeom prst="rect">
            <a:avLst/>
          </a:prstGeom>
        </p:spPr>
      </p:pic>
      <p:pic>
        <p:nvPicPr>
          <p:cNvPr id="5" name="Imagem 4">
            <a:extLst>
              <a:ext uri="{FF2B5EF4-FFF2-40B4-BE49-F238E27FC236}">
                <a16:creationId xmlns:a16="http://schemas.microsoft.com/office/drawing/2014/main" id="{B10983FC-69FA-496F-9F9F-A3BB5035D6DD}"/>
              </a:ext>
            </a:extLst>
          </p:cNvPr>
          <p:cNvPicPr>
            <a:picLocks noChangeAspect="1"/>
          </p:cNvPicPr>
          <p:nvPr/>
        </p:nvPicPr>
        <p:blipFill>
          <a:blip r:embed="rId3"/>
          <a:stretch>
            <a:fillRect/>
          </a:stretch>
        </p:blipFill>
        <p:spPr>
          <a:xfrm>
            <a:off x="3286193" y="1545634"/>
            <a:ext cx="5778313" cy="620371"/>
          </a:xfrm>
          <a:prstGeom prst="rect">
            <a:avLst/>
          </a:prstGeom>
        </p:spPr>
      </p:pic>
      <p:sp>
        <p:nvSpPr>
          <p:cNvPr id="2" name="CaixaDeTexto 1">
            <a:extLst>
              <a:ext uri="{FF2B5EF4-FFF2-40B4-BE49-F238E27FC236}">
                <a16:creationId xmlns:a16="http://schemas.microsoft.com/office/drawing/2014/main" id="{330FFD8F-1E8F-4E8F-A678-8B9654D425EA}"/>
              </a:ext>
            </a:extLst>
          </p:cNvPr>
          <p:cNvSpPr txBox="1"/>
          <p:nvPr/>
        </p:nvSpPr>
        <p:spPr>
          <a:xfrm>
            <a:off x="477671" y="234295"/>
            <a:ext cx="11436823" cy="584775"/>
          </a:xfrm>
          <a:prstGeom prst="rect">
            <a:avLst/>
          </a:prstGeom>
          <a:solidFill>
            <a:schemeClr val="accent4">
              <a:lumMod val="20000"/>
              <a:lumOff val="80000"/>
            </a:schemeClr>
          </a:solidFill>
        </p:spPr>
        <p:txBody>
          <a:bodyPr wrap="square" rtlCol="0">
            <a:spAutoFit/>
          </a:bodyPr>
          <a:lstStyle/>
          <a:p>
            <a:pPr algn="ctr"/>
            <a:r>
              <a:rPr lang="pt-BR" sz="3200" b="1" dirty="0"/>
              <a:t>RENÉ MOSTARDEIRO</a:t>
            </a:r>
          </a:p>
        </p:txBody>
      </p:sp>
      <p:sp>
        <p:nvSpPr>
          <p:cNvPr id="3" name="CaixaDeTexto 2">
            <a:extLst>
              <a:ext uri="{FF2B5EF4-FFF2-40B4-BE49-F238E27FC236}">
                <a16:creationId xmlns:a16="http://schemas.microsoft.com/office/drawing/2014/main" id="{7631FAD1-5545-46B5-8998-1097A70EAECA}"/>
              </a:ext>
            </a:extLst>
          </p:cNvPr>
          <p:cNvSpPr txBox="1"/>
          <p:nvPr/>
        </p:nvSpPr>
        <p:spPr>
          <a:xfrm>
            <a:off x="456937" y="938539"/>
            <a:ext cx="11436823" cy="523220"/>
          </a:xfrm>
          <a:prstGeom prst="rect">
            <a:avLst/>
          </a:prstGeom>
          <a:noFill/>
        </p:spPr>
        <p:txBody>
          <a:bodyPr wrap="square" rtlCol="0">
            <a:spAutoFit/>
          </a:bodyPr>
          <a:lstStyle/>
          <a:p>
            <a:pPr algn="ctr"/>
            <a:r>
              <a:rPr lang="pt-BR" sz="2800" dirty="0"/>
              <a:t>- Proprietário de Canil - </a:t>
            </a:r>
          </a:p>
        </p:txBody>
      </p:sp>
    </p:spTree>
    <p:extLst>
      <p:ext uri="{BB962C8B-B14F-4D97-AF65-F5344CB8AC3E}">
        <p14:creationId xmlns:p14="http://schemas.microsoft.com/office/powerpoint/2010/main" val="628877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A629B1-3327-43A0-B1BE-8753F9FB196B}"/>
              </a:ext>
            </a:extLst>
          </p:cNvPr>
          <p:cNvSpPr>
            <a:spLocks noGrp="1"/>
          </p:cNvSpPr>
          <p:nvPr>
            <p:ph type="title"/>
          </p:nvPr>
        </p:nvSpPr>
        <p:spPr>
          <a:xfrm>
            <a:off x="595563" y="365125"/>
            <a:ext cx="10758237" cy="767639"/>
          </a:xfrm>
          <a:solidFill>
            <a:schemeClr val="accent4">
              <a:lumMod val="20000"/>
              <a:lumOff val="80000"/>
            </a:schemeClr>
          </a:solidFill>
        </p:spPr>
        <p:txBody>
          <a:bodyPr>
            <a:normAutofit/>
          </a:bodyPr>
          <a:lstStyle/>
          <a:p>
            <a:pPr algn="ctr"/>
            <a:r>
              <a:rPr lang="pt-BR" sz="4000" b="1" dirty="0"/>
              <a:t>ALBERTO FADEL</a:t>
            </a:r>
          </a:p>
        </p:txBody>
      </p:sp>
      <p:pic>
        <p:nvPicPr>
          <p:cNvPr id="4" name="Imagem 3">
            <a:extLst>
              <a:ext uri="{FF2B5EF4-FFF2-40B4-BE49-F238E27FC236}">
                <a16:creationId xmlns:a16="http://schemas.microsoft.com/office/drawing/2014/main" id="{B8809FEC-2916-450F-B4CB-BA1C6ADE3584}"/>
              </a:ext>
            </a:extLst>
          </p:cNvPr>
          <p:cNvPicPr>
            <a:picLocks noChangeAspect="1"/>
          </p:cNvPicPr>
          <p:nvPr/>
        </p:nvPicPr>
        <p:blipFill>
          <a:blip r:embed="rId2"/>
          <a:stretch>
            <a:fillRect/>
          </a:stretch>
        </p:blipFill>
        <p:spPr>
          <a:xfrm>
            <a:off x="2534654" y="1876926"/>
            <a:ext cx="7427494" cy="4780547"/>
          </a:xfrm>
          <a:prstGeom prst="rect">
            <a:avLst/>
          </a:prstGeom>
        </p:spPr>
      </p:pic>
      <p:pic>
        <p:nvPicPr>
          <p:cNvPr id="5" name="Imagem 4">
            <a:extLst>
              <a:ext uri="{FF2B5EF4-FFF2-40B4-BE49-F238E27FC236}">
                <a16:creationId xmlns:a16="http://schemas.microsoft.com/office/drawing/2014/main" id="{531E2F39-3020-4FA8-ACBC-A78E88F41B40}"/>
              </a:ext>
            </a:extLst>
          </p:cNvPr>
          <p:cNvPicPr>
            <a:picLocks noChangeAspect="1"/>
          </p:cNvPicPr>
          <p:nvPr/>
        </p:nvPicPr>
        <p:blipFill>
          <a:blip r:embed="rId3"/>
          <a:stretch>
            <a:fillRect/>
          </a:stretch>
        </p:blipFill>
        <p:spPr>
          <a:xfrm>
            <a:off x="2614864" y="1338943"/>
            <a:ext cx="7427494" cy="537984"/>
          </a:xfrm>
          <a:prstGeom prst="rect">
            <a:avLst/>
          </a:prstGeom>
        </p:spPr>
      </p:pic>
    </p:spTree>
    <p:extLst>
      <p:ext uri="{BB962C8B-B14F-4D97-AF65-F5344CB8AC3E}">
        <p14:creationId xmlns:p14="http://schemas.microsoft.com/office/powerpoint/2010/main" val="1942942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3CEE70-B849-43D4-99FD-71478719443A}"/>
              </a:ext>
            </a:extLst>
          </p:cNvPr>
          <p:cNvSpPr>
            <a:spLocks noGrp="1"/>
          </p:cNvSpPr>
          <p:nvPr>
            <p:ph type="title"/>
          </p:nvPr>
        </p:nvSpPr>
        <p:spPr>
          <a:xfrm>
            <a:off x="838200" y="365125"/>
            <a:ext cx="10515600" cy="958708"/>
          </a:xfrm>
          <a:solidFill>
            <a:schemeClr val="accent4">
              <a:lumMod val="20000"/>
              <a:lumOff val="80000"/>
            </a:schemeClr>
          </a:solidFill>
        </p:spPr>
        <p:txBody>
          <a:bodyPr>
            <a:normAutofit/>
          </a:bodyPr>
          <a:lstStyle/>
          <a:p>
            <a:pPr algn="ctr"/>
            <a:r>
              <a:rPr lang="pt-BR" sz="4000" b="1" dirty="0"/>
              <a:t>JOSÉ PARENTE SOBRINHO</a:t>
            </a:r>
          </a:p>
        </p:txBody>
      </p:sp>
      <p:pic>
        <p:nvPicPr>
          <p:cNvPr id="4" name="Imagem 3">
            <a:extLst>
              <a:ext uri="{FF2B5EF4-FFF2-40B4-BE49-F238E27FC236}">
                <a16:creationId xmlns:a16="http://schemas.microsoft.com/office/drawing/2014/main" id="{02515F56-471A-4898-B182-BEE2952D97A7}"/>
              </a:ext>
            </a:extLst>
          </p:cNvPr>
          <p:cNvPicPr>
            <a:picLocks noChangeAspect="1"/>
          </p:cNvPicPr>
          <p:nvPr/>
        </p:nvPicPr>
        <p:blipFill>
          <a:blip r:embed="rId2"/>
          <a:stretch>
            <a:fillRect/>
          </a:stretch>
        </p:blipFill>
        <p:spPr>
          <a:xfrm>
            <a:off x="2653511" y="2893229"/>
            <a:ext cx="6884963" cy="3723942"/>
          </a:xfrm>
          <a:prstGeom prst="rect">
            <a:avLst/>
          </a:prstGeom>
        </p:spPr>
      </p:pic>
      <p:pic>
        <p:nvPicPr>
          <p:cNvPr id="5" name="Imagem 4">
            <a:extLst>
              <a:ext uri="{FF2B5EF4-FFF2-40B4-BE49-F238E27FC236}">
                <a16:creationId xmlns:a16="http://schemas.microsoft.com/office/drawing/2014/main" id="{6A16A728-E565-4DCB-B7E4-32686A2AAFC2}"/>
              </a:ext>
            </a:extLst>
          </p:cNvPr>
          <p:cNvPicPr>
            <a:picLocks noChangeAspect="1"/>
          </p:cNvPicPr>
          <p:nvPr/>
        </p:nvPicPr>
        <p:blipFill>
          <a:blip r:embed="rId3"/>
          <a:stretch>
            <a:fillRect/>
          </a:stretch>
        </p:blipFill>
        <p:spPr>
          <a:xfrm>
            <a:off x="2653511" y="2269652"/>
            <a:ext cx="6884974" cy="623577"/>
          </a:xfrm>
          <a:prstGeom prst="rect">
            <a:avLst/>
          </a:prstGeom>
        </p:spPr>
      </p:pic>
      <p:sp>
        <p:nvSpPr>
          <p:cNvPr id="3" name="CaixaDeTexto 2">
            <a:extLst>
              <a:ext uri="{FF2B5EF4-FFF2-40B4-BE49-F238E27FC236}">
                <a16:creationId xmlns:a16="http://schemas.microsoft.com/office/drawing/2014/main" id="{11019A40-ABDA-417D-B160-D755F563C33D}"/>
              </a:ext>
            </a:extLst>
          </p:cNvPr>
          <p:cNvSpPr txBox="1"/>
          <p:nvPr/>
        </p:nvSpPr>
        <p:spPr>
          <a:xfrm>
            <a:off x="838194" y="1362635"/>
            <a:ext cx="10515611" cy="584775"/>
          </a:xfrm>
          <a:prstGeom prst="rect">
            <a:avLst/>
          </a:prstGeom>
          <a:noFill/>
        </p:spPr>
        <p:txBody>
          <a:bodyPr wrap="square" rtlCol="0">
            <a:spAutoFit/>
          </a:bodyPr>
          <a:lstStyle/>
          <a:p>
            <a:pPr algn="ctr"/>
            <a:r>
              <a:rPr lang="pt-BR" sz="3200" dirty="0"/>
              <a:t>Diretor do Jockey Clube Brasileiro -  Comissário de Corridas</a:t>
            </a:r>
          </a:p>
        </p:txBody>
      </p:sp>
    </p:spTree>
    <p:extLst>
      <p:ext uri="{BB962C8B-B14F-4D97-AF65-F5344CB8AC3E}">
        <p14:creationId xmlns:p14="http://schemas.microsoft.com/office/powerpoint/2010/main" val="3634807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1F5467-BA60-4F23-89E4-DCB521ED5F01}"/>
              </a:ext>
            </a:extLst>
          </p:cNvPr>
          <p:cNvSpPr>
            <a:spLocks noGrp="1"/>
          </p:cNvSpPr>
          <p:nvPr>
            <p:ph type="title"/>
          </p:nvPr>
        </p:nvSpPr>
        <p:spPr>
          <a:xfrm>
            <a:off x="4159876" y="2037215"/>
            <a:ext cx="7675808" cy="695213"/>
          </a:xfrm>
          <a:solidFill>
            <a:schemeClr val="accent4">
              <a:lumMod val="20000"/>
              <a:lumOff val="80000"/>
            </a:schemeClr>
          </a:solidFill>
        </p:spPr>
        <p:txBody>
          <a:bodyPr>
            <a:normAutofit/>
          </a:bodyPr>
          <a:lstStyle/>
          <a:p>
            <a:pPr algn="ctr"/>
            <a:r>
              <a:rPr lang="pt-BR" sz="3200" b="1" dirty="0"/>
              <a:t>OCTÁVIO DE CARVALHO</a:t>
            </a:r>
          </a:p>
        </p:txBody>
      </p:sp>
      <p:pic>
        <p:nvPicPr>
          <p:cNvPr id="4" name="Imagem 3">
            <a:extLst>
              <a:ext uri="{FF2B5EF4-FFF2-40B4-BE49-F238E27FC236}">
                <a16:creationId xmlns:a16="http://schemas.microsoft.com/office/drawing/2014/main" id="{900549E4-E4CC-40B1-AE73-E1D394E95B63}"/>
              </a:ext>
            </a:extLst>
          </p:cNvPr>
          <p:cNvPicPr>
            <a:picLocks noChangeAspect="1"/>
          </p:cNvPicPr>
          <p:nvPr/>
        </p:nvPicPr>
        <p:blipFill>
          <a:blip r:embed="rId2"/>
          <a:stretch>
            <a:fillRect/>
          </a:stretch>
        </p:blipFill>
        <p:spPr>
          <a:xfrm>
            <a:off x="536385" y="660027"/>
            <a:ext cx="3353035" cy="6105916"/>
          </a:xfrm>
          <a:prstGeom prst="rect">
            <a:avLst/>
          </a:prstGeom>
        </p:spPr>
      </p:pic>
      <p:pic>
        <p:nvPicPr>
          <p:cNvPr id="5" name="Imagem 4">
            <a:extLst>
              <a:ext uri="{FF2B5EF4-FFF2-40B4-BE49-F238E27FC236}">
                <a16:creationId xmlns:a16="http://schemas.microsoft.com/office/drawing/2014/main" id="{36DD5194-4456-44AC-AAF5-730112BF6881}"/>
              </a:ext>
            </a:extLst>
          </p:cNvPr>
          <p:cNvPicPr>
            <a:picLocks noChangeAspect="1"/>
          </p:cNvPicPr>
          <p:nvPr/>
        </p:nvPicPr>
        <p:blipFill>
          <a:blip r:embed="rId3"/>
          <a:stretch>
            <a:fillRect/>
          </a:stretch>
        </p:blipFill>
        <p:spPr>
          <a:xfrm>
            <a:off x="536385" y="205539"/>
            <a:ext cx="3353035" cy="403710"/>
          </a:xfrm>
          <a:prstGeom prst="rect">
            <a:avLst/>
          </a:prstGeom>
        </p:spPr>
      </p:pic>
      <p:sp>
        <p:nvSpPr>
          <p:cNvPr id="3" name="CaixaDeTexto 2">
            <a:extLst>
              <a:ext uri="{FF2B5EF4-FFF2-40B4-BE49-F238E27FC236}">
                <a16:creationId xmlns:a16="http://schemas.microsoft.com/office/drawing/2014/main" id="{D0D1FBC8-D600-4D60-89B3-F4216935C0AD}"/>
              </a:ext>
            </a:extLst>
          </p:cNvPr>
          <p:cNvSpPr txBox="1"/>
          <p:nvPr/>
        </p:nvSpPr>
        <p:spPr>
          <a:xfrm>
            <a:off x="4159875" y="2732428"/>
            <a:ext cx="7675807" cy="461665"/>
          </a:xfrm>
          <a:prstGeom prst="rect">
            <a:avLst/>
          </a:prstGeom>
          <a:noFill/>
        </p:spPr>
        <p:txBody>
          <a:bodyPr wrap="square" rtlCol="0">
            <a:spAutoFit/>
          </a:bodyPr>
          <a:lstStyle/>
          <a:p>
            <a:pPr algn="ctr"/>
            <a:r>
              <a:rPr lang="pt-BR" sz="2400" dirty="0"/>
              <a:t>Cronista de Turfe</a:t>
            </a:r>
          </a:p>
        </p:txBody>
      </p:sp>
    </p:spTree>
    <p:extLst>
      <p:ext uri="{BB962C8B-B14F-4D97-AF65-F5344CB8AC3E}">
        <p14:creationId xmlns:p14="http://schemas.microsoft.com/office/powerpoint/2010/main" val="631891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icuri.files.wordpress.com/2010/02/rio-1952-joao-freire-11.jpg">
            <a:extLst>
              <a:ext uri="{FF2B5EF4-FFF2-40B4-BE49-F238E27FC236}">
                <a16:creationId xmlns:a16="http://schemas.microsoft.com/office/drawing/2014/main" id="{A0330955-7511-44A1-93B5-0522118164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359"/>
          <a:stretch/>
        </p:blipFill>
        <p:spPr bwMode="auto">
          <a:xfrm>
            <a:off x="1559048" y="1359567"/>
            <a:ext cx="9073904" cy="5104072"/>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710377C3-57B0-400D-8E20-DDA499B57D6F}"/>
              </a:ext>
            </a:extLst>
          </p:cNvPr>
          <p:cNvSpPr txBox="1"/>
          <p:nvPr/>
        </p:nvSpPr>
        <p:spPr>
          <a:xfrm>
            <a:off x="370297" y="394361"/>
            <a:ext cx="11613949" cy="646331"/>
          </a:xfrm>
          <a:prstGeom prst="rect">
            <a:avLst/>
          </a:prstGeom>
          <a:solidFill>
            <a:schemeClr val="accent4">
              <a:lumMod val="20000"/>
              <a:lumOff val="80000"/>
            </a:schemeClr>
          </a:solidFill>
        </p:spPr>
        <p:txBody>
          <a:bodyPr wrap="none" rtlCol="0">
            <a:spAutoFit/>
          </a:bodyPr>
          <a:lstStyle/>
          <a:p>
            <a:r>
              <a:rPr lang="pt-BR" sz="3600" dirty="0"/>
              <a:t>Visão da Av. Presidente Vargas em 1952, no carnaval carioca.</a:t>
            </a:r>
          </a:p>
        </p:txBody>
      </p:sp>
    </p:spTree>
    <p:extLst>
      <p:ext uri="{BB962C8B-B14F-4D97-AF65-F5344CB8AC3E}">
        <p14:creationId xmlns:p14="http://schemas.microsoft.com/office/powerpoint/2010/main" val="797493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3FAA5D-F92C-49AA-809F-A150B2BA83EE}"/>
              </a:ext>
            </a:extLst>
          </p:cNvPr>
          <p:cNvSpPr>
            <a:spLocks noGrp="1"/>
          </p:cNvSpPr>
          <p:nvPr>
            <p:ph type="title"/>
          </p:nvPr>
        </p:nvSpPr>
        <p:spPr>
          <a:xfrm>
            <a:off x="3002508" y="344147"/>
            <a:ext cx="8830101" cy="765543"/>
          </a:xfrm>
          <a:solidFill>
            <a:schemeClr val="accent4">
              <a:lumMod val="20000"/>
              <a:lumOff val="80000"/>
            </a:schemeClr>
          </a:solidFill>
        </p:spPr>
        <p:txBody>
          <a:bodyPr/>
          <a:lstStyle/>
          <a:p>
            <a:pPr algn="ctr"/>
            <a:r>
              <a:rPr lang="pt-BR" dirty="0"/>
              <a:t>LUIZ J. C. DE MENEZES</a:t>
            </a:r>
          </a:p>
        </p:txBody>
      </p:sp>
      <p:pic>
        <p:nvPicPr>
          <p:cNvPr id="5" name="Imagem 4">
            <a:extLst>
              <a:ext uri="{FF2B5EF4-FFF2-40B4-BE49-F238E27FC236}">
                <a16:creationId xmlns:a16="http://schemas.microsoft.com/office/drawing/2014/main" id="{16D84741-966C-4A14-B504-94FB54198C17}"/>
              </a:ext>
            </a:extLst>
          </p:cNvPr>
          <p:cNvPicPr>
            <a:picLocks noChangeAspect="1"/>
          </p:cNvPicPr>
          <p:nvPr/>
        </p:nvPicPr>
        <p:blipFill>
          <a:blip r:embed="rId2"/>
          <a:stretch>
            <a:fillRect/>
          </a:stretch>
        </p:blipFill>
        <p:spPr>
          <a:xfrm>
            <a:off x="845528" y="71808"/>
            <a:ext cx="1506253" cy="2698918"/>
          </a:xfrm>
          <a:prstGeom prst="rect">
            <a:avLst/>
          </a:prstGeom>
        </p:spPr>
      </p:pic>
      <p:pic>
        <p:nvPicPr>
          <p:cNvPr id="6" name="Imagem 5">
            <a:extLst>
              <a:ext uri="{FF2B5EF4-FFF2-40B4-BE49-F238E27FC236}">
                <a16:creationId xmlns:a16="http://schemas.microsoft.com/office/drawing/2014/main" id="{E330D814-205F-403A-ACE4-CF24D83B9E25}"/>
              </a:ext>
            </a:extLst>
          </p:cNvPr>
          <p:cNvPicPr>
            <a:picLocks noChangeAspect="1"/>
          </p:cNvPicPr>
          <p:nvPr/>
        </p:nvPicPr>
        <p:blipFill>
          <a:blip r:embed="rId3"/>
          <a:stretch>
            <a:fillRect/>
          </a:stretch>
        </p:blipFill>
        <p:spPr>
          <a:xfrm>
            <a:off x="803955" y="2506452"/>
            <a:ext cx="1547826" cy="2698918"/>
          </a:xfrm>
          <a:prstGeom prst="rect">
            <a:avLst/>
          </a:prstGeom>
        </p:spPr>
      </p:pic>
      <p:pic>
        <p:nvPicPr>
          <p:cNvPr id="7" name="Imagem 6">
            <a:extLst>
              <a:ext uri="{FF2B5EF4-FFF2-40B4-BE49-F238E27FC236}">
                <a16:creationId xmlns:a16="http://schemas.microsoft.com/office/drawing/2014/main" id="{4F615851-9E82-4FFC-B143-7E42FAD98779}"/>
              </a:ext>
            </a:extLst>
          </p:cNvPr>
          <p:cNvPicPr>
            <a:picLocks noChangeAspect="1"/>
          </p:cNvPicPr>
          <p:nvPr/>
        </p:nvPicPr>
        <p:blipFill>
          <a:blip r:embed="rId4"/>
          <a:stretch>
            <a:fillRect/>
          </a:stretch>
        </p:blipFill>
        <p:spPr>
          <a:xfrm>
            <a:off x="845528" y="5205370"/>
            <a:ext cx="1641243" cy="1308483"/>
          </a:xfrm>
          <a:prstGeom prst="rect">
            <a:avLst/>
          </a:prstGeom>
        </p:spPr>
      </p:pic>
      <p:pic>
        <p:nvPicPr>
          <p:cNvPr id="8" name="Imagem 7">
            <a:extLst>
              <a:ext uri="{FF2B5EF4-FFF2-40B4-BE49-F238E27FC236}">
                <a16:creationId xmlns:a16="http://schemas.microsoft.com/office/drawing/2014/main" id="{70AA9AA4-06E9-4692-9C2E-97A724EC6747}"/>
              </a:ext>
            </a:extLst>
          </p:cNvPr>
          <p:cNvPicPr>
            <a:picLocks noChangeAspect="1"/>
          </p:cNvPicPr>
          <p:nvPr/>
        </p:nvPicPr>
        <p:blipFill>
          <a:blip r:embed="rId5"/>
          <a:stretch>
            <a:fillRect/>
          </a:stretch>
        </p:blipFill>
        <p:spPr>
          <a:xfrm>
            <a:off x="5937309" y="2124154"/>
            <a:ext cx="2960495" cy="4389699"/>
          </a:xfrm>
          <a:prstGeom prst="rect">
            <a:avLst/>
          </a:prstGeom>
        </p:spPr>
      </p:pic>
      <p:sp>
        <p:nvSpPr>
          <p:cNvPr id="3" name="CaixaDeTexto 2">
            <a:extLst>
              <a:ext uri="{FF2B5EF4-FFF2-40B4-BE49-F238E27FC236}">
                <a16:creationId xmlns:a16="http://schemas.microsoft.com/office/drawing/2014/main" id="{53829775-E664-4F69-B8D4-69A7346E52F9}"/>
              </a:ext>
            </a:extLst>
          </p:cNvPr>
          <p:cNvSpPr txBox="1"/>
          <p:nvPr/>
        </p:nvSpPr>
        <p:spPr>
          <a:xfrm>
            <a:off x="3002507" y="1234224"/>
            <a:ext cx="8830101" cy="584775"/>
          </a:xfrm>
          <a:prstGeom prst="rect">
            <a:avLst/>
          </a:prstGeom>
          <a:noFill/>
        </p:spPr>
        <p:txBody>
          <a:bodyPr wrap="square" rtlCol="0">
            <a:spAutoFit/>
          </a:bodyPr>
          <a:lstStyle/>
          <a:p>
            <a:pPr algn="ctr"/>
            <a:r>
              <a:rPr lang="pt-BR" sz="3200" dirty="0"/>
              <a:t>Investimentos Financeiros Privados</a:t>
            </a:r>
          </a:p>
        </p:txBody>
      </p:sp>
    </p:spTree>
    <p:extLst>
      <p:ext uri="{BB962C8B-B14F-4D97-AF65-F5344CB8AC3E}">
        <p14:creationId xmlns:p14="http://schemas.microsoft.com/office/powerpoint/2010/main" val="657943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C3962D-AA48-48F3-A4EC-32709AE7E601}"/>
              </a:ext>
            </a:extLst>
          </p:cNvPr>
          <p:cNvSpPr>
            <a:spLocks noGrp="1"/>
          </p:cNvSpPr>
          <p:nvPr>
            <p:ph type="title"/>
          </p:nvPr>
        </p:nvSpPr>
        <p:spPr>
          <a:xfrm>
            <a:off x="368489" y="163974"/>
            <a:ext cx="11573301" cy="705978"/>
          </a:xfrm>
          <a:solidFill>
            <a:schemeClr val="accent4">
              <a:lumMod val="20000"/>
              <a:lumOff val="80000"/>
            </a:schemeClr>
          </a:solidFill>
        </p:spPr>
        <p:txBody>
          <a:bodyPr>
            <a:noAutofit/>
          </a:bodyPr>
          <a:lstStyle/>
          <a:p>
            <a:pPr algn="ctr"/>
            <a:r>
              <a:rPr lang="pt-BR" sz="4000" b="1" dirty="0"/>
              <a:t>LUIZ DE TOLEDO</a:t>
            </a:r>
          </a:p>
        </p:txBody>
      </p:sp>
      <p:pic>
        <p:nvPicPr>
          <p:cNvPr id="4" name="Imagem 3">
            <a:extLst>
              <a:ext uri="{FF2B5EF4-FFF2-40B4-BE49-F238E27FC236}">
                <a16:creationId xmlns:a16="http://schemas.microsoft.com/office/drawing/2014/main" id="{C8F49200-92C6-442D-BCD1-72B372164127}"/>
              </a:ext>
            </a:extLst>
          </p:cNvPr>
          <p:cNvPicPr>
            <a:picLocks noChangeAspect="1"/>
          </p:cNvPicPr>
          <p:nvPr/>
        </p:nvPicPr>
        <p:blipFill>
          <a:blip r:embed="rId2"/>
          <a:stretch>
            <a:fillRect/>
          </a:stretch>
        </p:blipFill>
        <p:spPr>
          <a:xfrm>
            <a:off x="368489" y="1863237"/>
            <a:ext cx="2984311" cy="4830790"/>
          </a:xfrm>
          <a:prstGeom prst="rect">
            <a:avLst/>
          </a:prstGeom>
        </p:spPr>
      </p:pic>
      <p:pic>
        <p:nvPicPr>
          <p:cNvPr id="5" name="Imagem 4">
            <a:extLst>
              <a:ext uri="{FF2B5EF4-FFF2-40B4-BE49-F238E27FC236}">
                <a16:creationId xmlns:a16="http://schemas.microsoft.com/office/drawing/2014/main" id="{2809D509-2956-4AFE-9F84-BF98974A2A86}"/>
              </a:ext>
            </a:extLst>
          </p:cNvPr>
          <p:cNvPicPr>
            <a:picLocks noChangeAspect="1"/>
          </p:cNvPicPr>
          <p:nvPr/>
        </p:nvPicPr>
        <p:blipFill>
          <a:blip r:embed="rId3"/>
          <a:stretch>
            <a:fillRect/>
          </a:stretch>
        </p:blipFill>
        <p:spPr>
          <a:xfrm>
            <a:off x="368489" y="1439468"/>
            <a:ext cx="4006340" cy="373831"/>
          </a:xfrm>
          <a:prstGeom prst="rect">
            <a:avLst/>
          </a:prstGeom>
        </p:spPr>
      </p:pic>
      <p:sp>
        <p:nvSpPr>
          <p:cNvPr id="3" name="CaixaDeTexto 2">
            <a:extLst>
              <a:ext uri="{FF2B5EF4-FFF2-40B4-BE49-F238E27FC236}">
                <a16:creationId xmlns:a16="http://schemas.microsoft.com/office/drawing/2014/main" id="{7DFCF6E7-70D1-40AD-88EC-177C8A1D2C09}"/>
              </a:ext>
            </a:extLst>
          </p:cNvPr>
          <p:cNvSpPr txBox="1"/>
          <p:nvPr/>
        </p:nvSpPr>
        <p:spPr>
          <a:xfrm>
            <a:off x="368489" y="840963"/>
            <a:ext cx="11573301" cy="523220"/>
          </a:xfrm>
          <a:prstGeom prst="rect">
            <a:avLst/>
          </a:prstGeom>
          <a:noFill/>
        </p:spPr>
        <p:txBody>
          <a:bodyPr wrap="square" rtlCol="0">
            <a:spAutoFit/>
          </a:bodyPr>
          <a:lstStyle/>
          <a:p>
            <a:pPr algn="ctr"/>
            <a:r>
              <a:rPr lang="pt-BR" sz="2800" dirty="0"/>
              <a:t>- Criador de Cavalos - </a:t>
            </a:r>
          </a:p>
        </p:txBody>
      </p:sp>
      <p:pic>
        <p:nvPicPr>
          <p:cNvPr id="6" name="Picture 4" descr="Digitalizar0007">
            <a:extLst>
              <a:ext uri="{FF2B5EF4-FFF2-40B4-BE49-F238E27FC236}">
                <a16:creationId xmlns:a16="http://schemas.microsoft.com/office/drawing/2014/main" id="{BCD758AE-0FE2-4CDA-9D44-E6A5AD888D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626383"/>
            <a:ext cx="6128564" cy="3140378"/>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A8A78A2D-57D5-48E0-BAC3-6174ECD00837}"/>
              </a:ext>
            </a:extLst>
          </p:cNvPr>
          <p:cNvSpPr txBox="1"/>
          <p:nvPr/>
        </p:nvSpPr>
        <p:spPr>
          <a:xfrm>
            <a:off x="5181600" y="4766761"/>
            <a:ext cx="6128564" cy="1569660"/>
          </a:xfrm>
          <a:prstGeom prst="rect">
            <a:avLst/>
          </a:prstGeom>
          <a:solidFill>
            <a:schemeClr val="accent4">
              <a:lumMod val="20000"/>
              <a:lumOff val="80000"/>
            </a:schemeClr>
          </a:solidFill>
        </p:spPr>
        <p:txBody>
          <a:bodyPr wrap="square" rtlCol="0">
            <a:spAutoFit/>
          </a:bodyPr>
          <a:lstStyle/>
          <a:p>
            <a:r>
              <a:rPr lang="pt-BR" sz="2400" dirty="0"/>
              <a:t>LUIZ DE TOLEDO, ao centro, ao lado de BRANCA FAJARDO, no hipódromo de Montevidéu, em dezembro de 1951, com ARMANDO FAJARDO e PEDRO BERRO.</a:t>
            </a:r>
          </a:p>
        </p:txBody>
      </p:sp>
    </p:spTree>
    <p:extLst>
      <p:ext uri="{BB962C8B-B14F-4D97-AF65-F5344CB8AC3E}">
        <p14:creationId xmlns:p14="http://schemas.microsoft.com/office/powerpoint/2010/main" val="915037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DC61CB-A143-4352-86A3-66DA0EEF020A}"/>
              </a:ext>
            </a:extLst>
          </p:cNvPr>
          <p:cNvSpPr>
            <a:spLocks noGrp="1"/>
          </p:cNvSpPr>
          <p:nvPr>
            <p:ph type="title"/>
          </p:nvPr>
        </p:nvSpPr>
        <p:spPr>
          <a:xfrm>
            <a:off x="838200" y="365125"/>
            <a:ext cx="10515600" cy="549275"/>
          </a:xfrm>
          <a:solidFill>
            <a:schemeClr val="accent4">
              <a:lumMod val="20000"/>
              <a:lumOff val="80000"/>
            </a:schemeClr>
          </a:solidFill>
        </p:spPr>
        <p:txBody>
          <a:bodyPr>
            <a:normAutofit fontScale="90000"/>
          </a:bodyPr>
          <a:lstStyle/>
          <a:p>
            <a:pPr algn="ctr"/>
            <a:r>
              <a:rPr lang="pt-BR" b="1" dirty="0"/>
              <a:t>JOSÉ JOAQUIM SEABRA NETO</a:t>
            </a:r>
          </a:p>
        </p:txBody>
      </p:sp>
      <p:pic>
        <p:nvPicPr>
          <p:cNvPr id="4" name="Imagem 3">
            <a:extLst>
              <a:ext uri="{FF2B5EF4-FFF2-40B4-BE49-F238E27FC236}">
                <a16:creationId xmlns:a16="http://schemas.microsoft.com/office/drawing/2014/main" id="{589BDE12-DDAA-4B5C-BDE7-CABFD21F7AA6}"/>
              </a:ext>
            </a:extLst>
          </p:cNvPr>
          <p:cNvPicPr>
            <a:picLocks noChangeAspect="1"/>
          </p:cNvPicPr>
          <p:nvPr/>
        </p:nvPicPr>
        <p:blipFill>
          <a:blip r:embed="rId2"/>
          <a:stretch>
            <a:fillRect/>
          </a:stretch>
        </p:blipFill>
        <p:spPr>
          <a:xfrm>
            <a:off x="3445543" y="2601555"/>
            <a:ext cx="5300913" cy="3371462"/>
          </a:xfrm>
          <a:prstGeom prst="rect">
            <a:avLst/>
          </a:prstGeom>
        </p:spPr>
      </p:pic>
      <p:pic>
        <p:nvPicPr>
          <p:cNvPr id="5" name="Imagem 4">
            <a:extLst>
              <a:ext uri="{FF2B5EF4-FFF2-40B4-BE49-F238E27FC236}">
                <a16:creationId xmlns:a16="http://schemas.microsoft.com/office/drawing/2014/main" id="{AB53844A-DD9E-4089-A6F7-F5728EFE1855}"/>
              </a:ext>
            </a:extLst>
          </p:cNvPr>
          <p:cNvPicPr>
            <a:picLocks noChangeAspect="1"/>
          </p:cNvPicPr>
          <p:nvPr/>
        </p:nvPicPr>
        <p:blipFill>
          <a:blip r:embed="rId3"/>
          <a:stretch>
            <a:fillRect/>
          </a:stretch>
        </p:blipFill>
        <p:spPr>
          <a:xfrm>
            <a:off x="3181350" y="1953855"/>
            <a:ext cx="5829300" cy="647700"/>
          </a:xfrm>
          <a:prstGeom prst="rect">
            <a:avLst/>
          </a:prstGeom>
        </p:spPr>
      </p:pic>
      <p:sp>
        <p:nvSpPr>
          <p:cNvPr id="3" name="CaixaDeTexto 2">
            <a:extLst>
              <a:ext uri="{FF2B5EF4-FFF2-40B4-BE49-F238E27FC236}">
                <a16:creationId xmlns:a16="http://schemas.microsoft.com/office/drawing/2014/main" id="{3C861867-1D54-41B8-9EEE-131A6085AD17}"/>
              </a:ext>
            </a:extLst>
          </p:cNvPr>
          <p:cNvSpPr txBox="1"/>
          <p:nvPr/>
        </p:nvSpPr>
        <p:spPr>
          <a:xfrm>
            <a:off x="838201" y="914400"/>
            <a:ext cx="10515599" cy="461665"/>
          </a:xfrm>
          <a:prstGeom prst="rect">
            <a:avLst/>
          </a:prstGeom>
          <a:noFill/>
        </p:spPr>
        <p:txBody>
          <a:bodyPr wrap="square" rtlCol="0">
            <a:spAutoFit/>
          </a:bodyPr>
          <a:lstStyle/>
          <a:p>
            <a:pPr algn="ctr"/>
            <a:r>
              <a:rPr lang="pt-BR" sz="2400" dirty="0"/>
              <a:t>Criador de Cavalos</a:t>
            </a:r>
          </a:p>
        </p:txBody>
      </p:sp>
    </p:spTree>
    <p:extLst>
      <p:ext uri="{BB962C8B-B14F-4D97-AF65-F5344CB8AC3E}">
        <p14:creationId xmlns:p14="http://schemas.microsoft.com/office/powerpoint/2010/main" val="71394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5C8E3D-96F8-4A96-B2ED-C79C61C26EE3}"/>
              </a:ext>
            </a:extLst>
          </p:cNvPr>
          <p:cNvSpPr>
            <a:spLocks noGrp="1"/>
          </p:cNvSpPr>
          <p:nvPr>
            <p:ph type="title"/>
          </p:nvPr>
        </p:nvSpPr>
        <p:spPr>
          <a:xfrm>
            <a:off x="341194" y="365125"/>
            <a:ext cx="11341290" cy="644809"/>
          </a:xfrm>
          <a:solidFill>
            <a:schemeClr val="accent4">
              <a:lumMod val="20000"/>
              <a:lumOff val="80000"/>
            </a:schemeClr>
          </a:solidFill>
        </p:spPr>
        <p:txBody>
          <a:bodyPr>
            <a:normAutofit fontScale="90000"/>
          </a:bodyPr>
          <a:lstStyle/>
          <a:p>
            <a:pPr algn="ctr"/>
            <a:r>
              <a:rPr lang="pt-BR" b="1" dirty="0"/>
              <a:t>SYLVIO CALDAS FAYÃO</a:t>
            </a:r>
          </a:p>
        </p:txBody>
      </p:sp>
      <p:pic>
        <p:nvPicPr>
          <p:cNvPr id="4" name="Imagem 3">
            <a:extLst>
              <a:ext uri="{FF2B5EF4-FFF2-40B4-BE49-F238E27FC236}">
                <a16:creationId xmlns:a16="http://schemas.microsoft.com/office/drawing/2014/main" id="{7FCC4885-C4F4-4AEA-B4D2-F3475A4222F0}"/>
              </a:ext>
            </a:extLst>
          </p:cNvPr>
          <p:cNvPicPr>
            <a:picLocks noChangeAspect="1"/>
          </p:cNvPicPr>
          <p:nvPr/>
        </p:nvPicPr>
        <p:blipFill>
          <a:blip r:embed="rId2"/>
          <a:stretch>
            <a:fillRect/>
          </a:stretch>
        </p:blipFill>
        <p:spPr>
          <a:xfrm>
            <a:off x="1015975" y="2557770"/>
            <a:ext cx="9991725" cy="3048000"/>
          </a:xfrm>
          <a:prstGeom prst="rect">
            <a:avLst/>
          </a:prstGeom>
        </p:spPr>
      </p:pic>
      <p:sp>
        <p:nvSpPr>
          <p:cNvPr id="3" name="CaixaDeTexto 2">
            <a:extLst>
              <a:ext uri="{FF2B5EF4-FFF2-40B4-BE49-F238E27FC236}">
                <a16:creationId xmlns:a16="http://schemas.microsoft.com/office/drawing/2014/main" id="{2F3C87B7-2EC5-47B2-AB51-2E8339932710}"/>
              </a:ext>
            </a:extLst>
          </p:cNvPr>
          <p:cNvSpPr txBox="1"/>
          <p:nvPr/>
        </p:nvSpPr>
        <p:spPr>
          <a:xfrm>
            <a:off x="341194" y="1105468"/>
            <a:ext cx="11341289" cy="523220"/>
          </a:xfrm>
          <a:prstGeom prst="rect">
            <a:avLst/>
          </a:prstGeom>
          <a:noFill/>
        </p:spPr>
        <p:txBody>
          <a:bodyPr wrap="square" rtlCol="0">
            <a:spAutoFit/>
          </a:bodyPr>
          <a:lstStyle/>
          <a:p>
            <a:pPr algn="ctr"/>
            <a:r>
              <a:rPr lang="pt-BR" sz="2800" dirty="0"/>
              <a:t>Conselheiro Fiscal da Companhia Construtora Nacional S/A.</a:t>
            </a:r>
          </a:p>
        </p:txBody>
      </p:sp>
    </p:spTree>
    <p:extLst>
      <p:ext uri="{BB962C8B-B14F-4D97-AF65-F5344CB8AC3E}">
        <p14:creationId xmlns:p14="http://schemas.microsoft.com/office/powerpoint/2010/main" val="3962401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8FC79DCE-57D2-433C-922A-A61FF6ED80A3}"/>
              </a:ext>
            </a:extLst>
          </p:cNvPr>
          <p:cNvPicPr>
            <a:picLocks noChangeAspect="1"/>
          </p:cNvPicPr>
          <p:nvPr/>
        </p:nvPicPr>
        <p:blipFill>
          <a:blip r:embed="rId2"/>
          <a:stretch>
            <a:fillRect/>
          </a:stretch>
        </p:blipFill>
        <p:spPr>
          <a:xfrm>
            <a:off x="456373" y="1713643"/>
            <a:ext cx="5440117" cy="5038797"/>
          </a:xfrm>
          <a:prstGeom prst="rect">
            <a:avLst/>
          </a:prstGeom>
        </p:spPr>
      </p:pic>
      <p:pic>
        <p:nvPicPr>
          <p:cNvPr id="5" name="Imagem 4">
            <a:extLst>
              <a:ext uri="{FF2B5EF4-FFF2-40B4-BE49-F238E27FC236}">
                <a16:creationId xmlns:a16="http://schemas.microsoft.com/office/drawing/2014/main" id="{B278306B-FCB5-443C-88E1-780A97737F6F}"/>
              </a:ext>
            </a:extLst>
          </p:cNvPr>
          <p:cNvPicPr>
            <a:picLocks noChangeAspect="1"/>
          </p:cNvPicPr>
          <p:nvPr/>
        </p:nvPicPr>
        <p:blipFill>
          <a:blip r:embed="rId3"/>
          <a:stretch>
            <a:fillRect/>
          </a:stretch>
        </p:blipFill>
        <p:spPr>
          <a:xfrm>
            <a:off x="456374" y="426914"/>
            <a:ext cx="5361371" cy="1286729"/>
          </a:xfrm>
          <a:prstGeom prst="rect">
            <a:avLst/>
          </a:prstGeom>
        </p:spPr>
      </p:pic>
      <p:sp>
        <p:nvSpPr>
          <p:cNvPr id="2" name="CaixaDeTexto 1">
            <a:extLst>
              <a:ext uri="{FF2B5EF4-FFF2-40B4-BE49-F238E27FC236}">
                <a16:creationId xmlns:a16="http://schemas.microsoft.com/office/drawing/2014/main" id="{27AA6319-B30A-4381-B71B-CA61CBDB1100}"/>
              </a:ext>
            </a:extLst>
          </p:cNvPr>
          <p:cNvSpPr txBox="1"/>
          <p:nvPr/>
        </p:nvSpPr>
        <p:spPr>
          <a:xfrm>
            <a:off x="6096000" y="2460619"/>
            <a:ext cx="5707374" cy="707886"/>
          </a:xfrm>
          <a:prstGeom prst="rect">
            <a:avLst/>
          </a:prstGeom>
          <a:solidFill>
            <a:schemeClr val="accent4">
              <a:lumMod val="20000"/>
              <a:lumOff val="80000"/>
            </a:schemeClr>
          </a:solidFill>
        </p:spPr>
        <p:txBody>
          <a:bodyPr wrap="square" rtlCol="0">
            <a:spAutoFit/>
          </a:bodyPr>
          <a:lstStyle/>
          <a:p>
            <a:pPr algn="ctr"/>
            <a:r>
              <a:rPr lang="pt-BR" sz="4000" b="1" dirty="0"/>
              <a:t>JOSÉ AMARAL OSÓRIO</a:t>
            </a:r>
          </a:p>
        </p:txBody>
      </p:sp>
      <p:sp>
        <p:nvSpPr>
          <p:cNvPr id="3" name="CaixaDeTexto 2">
            <a:extLst>
              <a:ext uri="{FF2B5EF4-FFF2-40B4-BE49-F238E27FC236}">
                <a16:creationId xmlns:a16="http://schemas.microsoft.com/office/drawing/2014/main" id="{5EA1D011-4313-4106-B4AE-54DA2AB21479}"/>
              </a:ext>
            </a:extLst>
          </p:cNvPr>
          <p:cNvSpPr txBox="1"/>
          <p:nvPr/>
        </p:nvSpPr>
        <p:spPr>
          <a:xfrm>
            <a:off x="6096000" y="3231051"/>
            <a:ext cx="5707374" cy="461665"/>
          </a:xfrm>
          <a:prstGeom prst="rect">
            <a:avLst/>
          </a:prstGeom>
          <a:noFill/>
        </p:spPr>
        <p:txBody>
          <a:bodyPr wrap="square" rtlCol="0">
            <a:spAutoFit/>
          </a:bodyPr>
          <a:lstStyle/>
          <a:p>
            <a:pPr algn="ctr"/>
            <a:r>
              <a:rPr lang="pt-BR" sz="2400" dirty="0"/>
              <a:t>Grande Benemérito do Vasco da Gama</a:t>
            </a:r>
          </a:p>
        </p:txBody>
      </p:sp>
    </p:spTree>
    <p:extLst>
      <p:ext uri="{BB962C8B-B14F-4D97-AF65-F5344CB8AC3E}">
        <p14:creationId xmlns:p14="http://schemas.microsoft.com/office/powerpoint/2010/main" val="3870946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42B60D5B-D7AD-4DAB-81E4-060106B89854}"/>
              </a:ext>
            </a:extLst>
          </p:cNvPr>
          <p:cNvPicPr>
            <a:picLocks noChangeAspect="1"/>
          </p:cNvPicPr>
          <p:nvPr/>
        </p:nvPicPr>
        <p:blipFill>
          <a:blip r:embed="rId2"/>
          <a:stretch>
            <a:fillRect/>
          </a:stretch>
        </p:blipFill>
        <p:spPr>
          <a:xfrm>
            <a:off x="393606" y="2838733"/>
            <a:ext cx="3347794" cy="3813821"/>
          </a:xfrm>
          <a:prstGeom prst="rect">
            <a:avLst/>
          </a:prstGeom>
        </p:spPr>
      </p:pic>
      <p:pic>
        <p:nvPicPr>
          <p:cNvPr id="5" name="Imagem 4">
            <a:extLst>
              <a:ext uri="{FF2B5EF4-FFF2-40B4-BE49-F238E27FC236}">
                <a16:creationId xmlns:a16="http://schemas.microsoft.com/office/drawing/2014/main" id="{F169F1A0-E7BF-4434-968D-F952F3C1A18E}"/>
              </a:ext>
            </a:extLst>
          </p:cNvPr>
          <p:cNvPicPr>
            <a:picLocks noChangeAspect="1"/>
          </p:cNvPicPr>
          <p:nvPr/>
        </p:nvPicPr>
        <p:blipFill>
          <a:blip r:embed="rId3"/>
          <a:stretch>
            <a:fillRect/>
          </a:stretch>
        </p:blipFill>
        <p:spPr>
          <a:xfrm>
            <a:off x="3940590" y="2507633"/>
            <a:ext cx="2873062" cy="4157763"/>
          </a:xfrm>
          <a:prstGeom prst="rect">
            <a:avLst/>
          </a:prstGeom>
        </p:spPr>
      </p:pic>
      <p:pic>
        <p:nvPicPr>
          <p:cNvPr id="6" name="Imagem 5">
            <a:extLst>
              <a:ext uri="{FF2B5EF4-FFF2-40B4-BE49-F238E27FC236}">
                <a16:creationId xmlns:a16="http://schemas.microsoft.com/office/drawing/2014/main" id="{92DB07B5-248A-4877-B9F7-F5F042BCE63E}"/>
              </a:ext>
            </a:extLst>
          </p:cNvPr>
          <p:cNvPicPr>
            <a:picLocks noChangeAspect="1"/>
          </p:cNvPicPr>
          <p:nvPr/>
        </p:nvPicPr>
        <p:blipFill>
          <a:blip r:embed="rId4"/>
          <a:stretch>
            <a:fillRect/>
          </a:stretch>
        </p:blipFill>
        <p:spPr>
          <a:xfrm>
            <a:off x="493201" y="2507633"/>
            <a:ext cx="3347794" cy="331100"/>
          </a:xfrm>
          <a:prstGeom prst="rect">
            <a:avLst/>
          </a:prstGeom>
        </p:spPr>
      </p:pic>
      <p:pic>
        <p:nvPicPr>
          <p:cNvPr id="7" name="Imagem 6">
            <a:extLst>
              <a:ext uri="{FF2B5EF4-FFF2-40B4-BE49-F238E27FC236}">
                <a16:creationId xmlns:a16="http://schemas.microsoft.com/office/drawing/2014/main" id="{62990BE5-1AAE-49D8-843C-69DEBA0C02C4}"/>
              </a:ext>
            </a:extLst>
          </p:cNvPr>
          <p:cNvPicPr>
            <a:picLocks noChangeAspect="1"/>
          </p:cNvPicPr>
          <p:nvPr/>
        </p:nvPicPr>
        <p:blipFill>
          <a:blip r:embed="rId5"/>
          <a:stretch>
            <a:fillRect/>
          </a:stretch>
        </p:blipFill>
        <p:spPr>
          <a:xfrm>
            <a:off x="393605" y="1943269"/>
            <a:ext cx="6420048" cy="398814"/>
          </a:xfrm>
          <a:prstGeom prst="rect">
            <a:avLst/>
          </a:prstGeom>
        </p:spPr>
      </p:pic>
      <p:sp>
        <p:nvSpPr>
          <p:cNvPr id="2" name="CaixaDeTexto 1">
            <a:extLst>
              <a:ext uri="{FF2B5EF4-FFF2-40B4-BE49-F238E27FC236}">
                <a16:creationId xmlns:a16="http://schemas.microsoft.com/office/drawing/2014/main" id="{BC490EE0-8072-470B-9B76-2407AE97353F}"/>
              </a:ext>
            </a:extLst>
          </p:cNvPr>
          <p:cNvSpPr txBox="1"/>
          <p:nvPr/>
        </p:nvSpPr>
        <p:spPr>
          <a:xfrm>
            <a:off x="393604" y="345921"/>
            <a:ext cx="11370766" cy="584775"/>
          </a:xfrm>
          <a:prstGeom prst="rect">
            <a:avLst/>
          </a:prstGeom>
          <a:solidFill>
            <a:schemeClr val="accent4">
              <a:lumMod val="20000"/>
              <a:lumOff val="80000"/>
            </a:schemeClr>
          </a:solidFill>
        </p:spPr>
        <p:txBody>
          <a:bodyPr wrap="square" rtlCol="0">
            <a:spAutoFit/>
          </a:bodyPr>
          <a:lstStyle/>
          <a:p>
            <a:pPr algn="ctr"/>
            <a:r>
              <a:rPr lang="pt-BR" sz="3200" b="1" dirty="0"/>
              <a:t>JOSÉ DO AMARAL OSÓRIO</a:t>
            </a:r>
          </a:p>
        </p:txBody>
      </p:sp>
      <p:sp>
        <p:nvSpPr>
          <p:cNvPr id="3" name="CaixaDeTexto 2">
            <a:extLst>
              <a:ext uri="{FF2B5EF4-FFF2-40B4-BE49-F238E27FC236}">
                <a16:creationId xmlns:a16="http://schemas.microsoft.com/office/drawing/2014/main" id="{35D0C205-7F0D-445C-840E-89650EA4355C}"/>
              </a:ext>
            </a:extLst>
          </p:cNvPr>
          <p:cNvSpPr txBox="1"/>
          <p:nvPr/>
        </p:nvSpPr>
        <p:spPr>
          <a:xfrm>
            <a:off x="393604" y="1002447"/>
            <a:ext cx="11138754" cy="461665"/>
          </a:xfrm>
          <a:prstGeom prst="rect">
            <a:avLst/>
          </a:prstGeom>
          <a:noFill/>
        </p:spPr>
        <p:txBody>
          <a:bodyPr wrap="square" rtlCol="0">
            <a:spAutoFit/>
          </a:bodyPr>
          <a:lstStyle/>
          <a:p>
            <a:pPr algn="ctr"/>
            <a:r>
              <a:rPr lang="pt-BR" sz="2400" dirty="0"/>
              <a:t>Diretor da Associação Comercial do Rio de Janeiro.</a:t>
            </a:r>
          </a:p>
        </p:txBody>
      </p:sp>
      <p:sp>
        <p:nvSpPr>
          <p:cNvPr id="8" name="CaixaDeTexto 7">
            <a:extLst>
              <a:ext uri="{FF2B5EF4-FFF2-40B4-BE49-F238E27FC236}">
                <a16:creationId xmlns:a16="http://schemas.microsoft.com/office/drawing/2014/main" id="{0145081C-1FDD-43B6-BE37-A6FA57062311}"/>
              </a:ext>
            </a:extLst>
          </p:cNvPr>
          <p:cNvSpPr txBox="1"/>
          <p:nvPr/>
        </p:nvSpPr>
        <p:spPr>
          <a:xfrm>
            <a:off x="7012842" y="5588749"/>
            <a:ext cx="4932697" cy="923330"/>
          </a:xfrm>
          <a:prstGeom prst="rect">
            <a:avLst/>
          </a:prstGeom>
          <a:noFill/>
        </p:spPr>
        <p:txBody>
          <a:bodyPr wrap="none" rtlCol="0">
            <a:spAutoFit/>
          </a:bodyPr>
          <a:lstStyle/>
          <a:p>
            <a:r>
              <a:rPr lang="pt-BR" dirty="0" err="1"/>
              <a:t>Obs</a:t>
            </a:r>
            <a:r>
              <a:rPr lang="pt-BR" dirty="0"/>
              <a:t>: Paulo Victor da Costa </a:t>
            </a:r>
            <a:r>
              <a:rPr lang="pt-BR" dirty="0" err="1"/>
              <a:t>Monnerat</a:t>
            </a:r>
            <a:r>
              <a:rPr lang="pt-BR" dirty="0"/>
              <a:t>, fundador</a:t>
            </a:r>
          </a:p>
          <a:p>
            <a:r>
              <a:rPr lang="pt-BR" dirty="0"/>
              <a:t>da Imobiliária ZIRTAEB, tornou-se, posteriormente,</a:t>
            </a:r>
          </a:p>
          <a:p>
            <a:r>
              <a:rPr lang="pt-BR" dirty="0"/>
              <a:t>também sócio do LC do Rio de Janeiro.  </a:t>
            </a:r>
          </a:p>
        </p:txBody>
      </p:sp>
    </p:spTree>
    <p:extLst>
      <p:ext uri="{BB962C8B-B14F-4D97-AF65-F5344CB8AC3E}">
        <p14:creationId xmlns:p14="http://schemas.microsoft.com/office/powerpoint/2010/main" val="1720650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081620-453B-40B4-88D5-CB79879B8D61}"/>
              </a:ext>
            </a:extLst>
          </p:cNvPr>
          <p:cNvSpPr>
            <a:spLocks noGrp="1"/>
          </p:cNvSpPr>
          <p:nvPr>
            <p:ph type="title"/>
          </p:nvPr>
        </p:nvSpPr>
        <p:spPr>
          <a:xfrm>
            <a:off x="5788857" y="1658982"/>
            <a:ext cx="5850780" cy="836403"/>
          </a:xfrm>
          <a:solidFill>
            <a:schemeClr val="accent4">
              <a:lumMod val="20000"/>
              <a:lumOff val="80000"/>
            </a:schemeClr>
          </a:solidFill>
        </p:spPr>
        <p:txBody>
          <a:bodyPr/>
          <a:lstStyle/>
          <a:p>
            <a:pPr algn="ctr"/>
            <a:r>
              <a:rPr lang="pt-BR" b="1" dirty="0"/>
              <a:t>ARTHUR OSCAR OBINO</a:t>
            </a:r>
          </a:p>
        </p:txBody>
      </p:sp>
      <p:pic>
        <p:nvPicPr>
          <p:cNvPr id="4" name="Imagem 3">
            <a:extLst>
              <a:ext uri="{FF2B5EF4-FFF2-40B4-BE49-F238E27FC236}">
                <a16:creationId xmlns:a16="http://schemas.microsoft.com/office/drawing/2014/main" id="{2604F19F-4810-451B-B606-1177088EA22B}"/>
              </a:ext>
            </a:extLst>
          </p:cNvPr>
          <p:cNvPicPr>
            <a:picLocks noChangeAspect="1"/>
          </p:cNvPicPr>
          <p:nvPr/>
        </p:nvPicPr>
        <p:blipFill>
          <a:blip r:embed="rId2"/>
          <a:stretch>
            <a:fillRect/>
          </a:stretch>
        </p:blipFill>
        <p:spPr>
          <a:xfrm>
            <a:off x="262597" y="773087"/>
            <a:ext cx="2763130" cy="4436575"/>
          </a:xfrm>
          <a:prstGeom prst="rect">
            <a:avLst/>
          </a:prstGeom>
        </p:spPr>
      </p:pic>
      <p:pic>
        <p:nvPicPr>
          <p:cNvPr id="5" name="Imagem 4">
            <a:extLst>
              <a:ext uri="{FF2B5EF4-FFF2-40B4-BE49-F238E27FC236}">
                <a16:creationId xmlns:a16="http://schemas.microsoft.com/office/drawing/2014/main" id="{02A4FBE0-1D61-4337-9BCD-F188F610290D}"/>
              </a:ext>
            </a:extLst>
          </p:cNvPr>
          <p:cNvPicPr>
            <a:picLocks noChangeAspect="1"/>
          </p:cNvPicPr>
          <p:nvPr/>
        </p:nvPicPr>
        <p:blipFill>
          <a:blip r:embed="rId3"/>
          <a:stretch>
            <a:fillRect/>
          </a:stretch>
        </p:blipFill>
        <p:spPr>
          <a:xfrm>
            <a:off x="3025727" y="663719"/>
            <a:ext cx="2658793" cy="6314634"/>
          </a:xfrm>
          <a:prstGeom prst="rect">
            <a:avLst/>
          </a:prstGeom>
        </p:spPr>
      </p:pic>
      <p:pic>
        <p:nvPicPr>
          <p:cNvPr id="6" name="Imagem 5">
            <a:extLst>
              <a:ext uri="{FF2B5EF4-FFF2-40B4-BE49-F238E27FC236}">
                <a16:creationId xmlns:a16="http://schemas.microsoft.com/office/drawing/2014/main" id="{6F9E74DE-92AC-49D4-9241-0B5FA9A81C53}"/>
              </a:ext>
            </a:extLst>
          </p:cNvPr>
          <p:cNvPicPr>
            <a:picLocks noChangeAspect="1"/>
          </p:cNvPicPr>
          <p:nvPr/>
        </p:nvPicPr>
        <p:blipFill>
          <a:blip r:embed="rId4"/>
          <a:stretch>
            <a:fillRect/>
          </a:stretch>
        </p:blipFill>
        <p:spPr>
          <a:xfrm>
            <a:off x="314765" y="154911"/>
            <a:ext cx="5421923" cy="618176"/>
          </a:xfrm>
          <a:prstGeom prst="rect">
            <a:avLst/>
          </a:prstGeom>
        </p:spPr>
      </p:pic>
      <p:sp>
        <p:nvSpPr>
          <p:cNvPr id="3" name="CaixaDeTexto 2">
            <a:extLst>
              <a:ext uri="{FF2B5EF4-FFF2-40B4-BE49-F238E27FC236}">
                <a16:creationId xmlns:a16="http://schemas.microsoft.com/office/drawing/2014/main" id="{8D684FCB-DEDD-4E7F-BD8F-DEB61DAC9292}"/>
              </a:ext>
            </a:extLst>
          </p:cNvPr>
          <p:cNvSpPr txBox="1"/>
          <p:nvPr/>
        </p:nvSpPr>
        <p:spPr>
          <a:xfrm>
            <a:off x="5788857" y="3347953"/>
            <a:ext cx="6257610" cy="1200329"/>
          </a:xfrm>
          <a:prstGeom prst="rect">
            <a:avLst/>
          </a:prstGeom>
          <a:noFill/>
        </p:spPr>
        <p:txBody>
          <a:bodyPr wrap="none" rtlCol="0">
            <a:spAutoFit/>
          </a:bodyPr>
          <a:lstStyle/>
          <a:p>
            <a:pPr algn="ctr"/>
            <a:r>
              <a:rPr lang="pt-BR" sz="2400" dirty="0"/>
              <a:t>- Conselho Diretor da Liga Carioca de Atletismo –</a:t>
            </a:r>
          </a:p>
          <a:p>
            <a:pPr algn="ctr"/>
            <a:endParaRPr lang="pt-BR" sz="2400" dirty="0"/>
          </a:p>
          <a:p>
            <a:pPr algn="ctr"/>
            <a:r>
              <a:rPr lang="pt-BR" sz="2400" dirty="0"/>
              <a:t>Representante do Fluminense F.C.</a:t>
            </a:r>
          </a:p>
        </p:txBody>
      </p:sp>
    </p:spTree>
    <p:extLst>
      <p:ext uri="{BB962C8B-B14F-4D97-AF65-F5344CB8AC3E}">
        <p14:creationId xmlns:p14="http://schemas.microsoft.com/office/powerpoint/2010/main" val="42020631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3F1AB08D-F09A-4FB8-9F8C-4C621B075208}"/>
              </a:ext>
            </a:extLst>
          </p:cNvPr>
          <p:cNvPicPr>
            <a:picLocks noChangeAspect="1"/>
          </p:cNvPicPr>
          <p:nvPr/>
        </p:nvPicPr>
        <p:blipFill>
          <a:blip r:embed="rId2"/>
          <a:stretch>
            <a:fillRect/>
          </a:stretch>
        </p:blipFill>
        <p:spPr>
          <a:xfrm>
            <a:off x="7266179" y="1920081"/>
            <a:ext cx="4286906" cy="470494"/>
          </a:xfrm>
          <a:prstGeom prst="rect">
            <a:avLst/>
          </a:prstGeom>
        </p:spPr>
      </p:pic>
      <p:sp>
        <p:nvSpPr>
          <p:cNvPr id="2" name="Título 1">
            <a:extLst>
              <a:ext uri="{FF2B5EF4-FFF2-40B4-BE49-F238E27FC236}">
                <a16:creationId xmlns:a16="http://schemas.microsoft.com/office/drawing/2014/main" id="{EC951C6D-0F98-4046-9910-B0229AC90C46}"/>
              </a:ext>
            </a:extLst>
          </p:cNvPr>
          <p:cNvSpPr>
            <a:spLocks noGrp="1"/>
          </p:cNvSpPr>
          <p:nvPr>
            <p:ph type="title"/>
          </p:nvPr>
        </p:nvSpPr>
        <p:spPr>
          <a:xfrm>
            <a:off x="368490" y="365126"/>
            <a:ext cx="11491414" cy="590218"/>
          </a:xfrm>
          <a:solidFill>
            <a:schemeClr val="accent4">
              <a:lumMod val="20000"/>
              <a:lumOff val="80000"/>
            </a:schemeClr>
          </a:solidFill>
        </p:spPr>
        <p:txBody>
          <a:bodyPr>
            <a:normAutofit fontScale="90000"/>
          </a:bodyPr>
          <a:lstStyle/>
          <a:p>
            <a:pPr algn="ctr"/>
            <a:r>
              <a:rPr lang="pt-BR" sz="4000" b="1" dirty="0"/>
              <a:t>ARISTIDES DE CASTRO CASADO</a:t>
            </a:r>
          </a:p>
        </p:txBody>
      </p:sp>
      <p:pic>
        <p:nvPicPr>
          <p:cNvPr id="4" name="Imagem 3">
            <a:extLst>
              <a:ext uri="{FF2B5EF4-FFF2-40B4-BE49-F238E27FC236}">
                <a16:creationId xmlns:a16="http://schemas.microsoft.com/office/drawing/2014/main" id="{B9EEA7C4-BCDE-443E-8AFD-5A25D0F259BD}"/>
              </a:ext>
            </a:extLst>
          </p:cNvPr>
          <p:cNvPicPr>
            <a:picLocks noChangeAspect="1"/>
          </p:cNvPicPr>
          <p:nvPr/>
        </p:nvPicPr>
        <p:blipFill>
          <a:blip r:embed="rId3"/>
          <a:stretch>
            <a:fillRect/>
          </a:stretch>
        </p:blipFill>
        <p:spPr>
          <a:xfrm>
            <a:off x="395012" y="2390575"/>
            <a:ext cx="4136636" cy="4213099"/>
          </a:xfrm>
          <a:prstGeom prst="rect">
            <a:avLst/>
          </a:prstGeom>
        </p:spPr>
      </p:pic>
      <p:pic>
        <p:nvPicPr>
          <p:cNvPr id="5" name="Imagem 4">
            <a:extLst>
              <a:ext uri="{FF2B5EF4-FFF2-40B4-BE49-F238E27FC236}">
                <a16:creationId xmlns:a16="http://schemas.microsoft.com/office/drawing/2014/main" id="{3C7C20B7-37A3-4DD8-9B94-50DED8ABCAF6}"/>
              </a:ext>
            </a:extLst>
          </p:cNvPr>
          <p:cNvPicPr>
            <a:picLocks noChangeAspect="1"/>
          </p:cNvPicPr>
          <p:nvPr/>
        </p:nvPicPr>
        <p:blipFill>
          <a:blip r:embed="rId4"/>
          <a:stretch>
            <a:fillRect/>
          </a:stretch>
        </p:blipFill>
        <p:spPr>
          <a:xfrm>
            <a:off x="368490" y="1920081"/>
            <a:ext cx="4136636" cy="453330"/>
          </a:xfrm>
          <a:prstGeom prst="rect">
            <a:avLst/>
          </a:prstGeom>
        </p:spPr>
      </p:pic>
      <p:pic>
        <p:nvPicPr>
          <p:cNvPr id="6" name="Imagem 5">
            <a:extLst>
              <a:ext uri="{FF2B5EF4-FFF2-40B4-BE49-F238E27FC236}">
                <a16:creationId xmlns:a16="http://schemas.microsoft.com/office/drawing/2014/main" id="{36D623F5-2B4E-4085-9BC6-E834C121060C}"/>
              </a:ext>
            </a:extLst>
          </p:cNvPr>
          <p:cNvPicPr>
            <a:picLocks noChangeAspect="1"/>
          </p:cNvPicPr>
          <p:nvPr/>
        </p:nvPicPr>
        <p:blipFill>
          <a:blip r:embed="rId5"/>
          <a:stretch>
            <a:fillRect/>
          </a:stretch>
        </p:blipFill>
        <p:spPr>
          <a:xfrm>
            <a:off x="7137920" y="2393598"/>
            <a:ext cx="4543425" cy="4029075"/>
          </a:xfrm>
          <a:prstGeom prst="rect">
            <a:avLst/>
          </a:prstGeom>
        </p:spPr>
      </p:pic>
      <p:sp>
        <p:nvSpPr>
          <p:cNvPr id="3" name="CaixaDeTexto 2">
            <a:extLst>
              <a:ext uri="{FF2B5EF4-FFF2-40B4-BE49-F238E27FC236}">
                <a16:creationId xmlns:a16="http://schemas.microsoft.com/office/drawing/2014/main" id="{F8ABAEAF-6964-4FAC-A949-0C3AD591ACD1}"/>
              </a:ext>
            </a:extLst>
          </p:cNvPr>
          <p:cNvSpPr txBox="1"/>
          <p:nvPr/>
        </p:nvSpPr>
        <p:spPr>
          <a:xfrm>
            <a:off x="395012" y="974394"/>
            <a:ext cx="11464892" cy="830997"/>
          </a:xfrm>
          <a:prstGeom prst="rect">
            <a:avLst/>
          </a:prstGeom>
          <a:noFill/>
        </p:spPr>
        <p:txBody>
          <a:bodyPr wrap="square" rtlCol="0">
            <a:spAutoFit/>
          </a:bodyPr>
          <a:lstStyle/>
          <a:p>
            <a:pPr algn="ctr"/>
            <a:r>
              <a:rPr lang="pt-BR" sz="2400" dirty="0"/>
              <a:t>Presidente da Companhia Nacional de Seguro Agrícola.</a:t>
            </a:r>
          </a:p>
          <a:p>
            <a:pPr algn="ctr"/>
            <a:r>
              <a:rPr lang="pt-BR" sz="2400" dirty="0"/>
              <a:t>Diretor do Jockey Club Brasileiro</a:t>
            </a:r>
          </a:p>
        </p:txBody>
      </p:sp>
    </p:spTree>
    <p:extLst>
      <p:ext uri="{BB962C8B-B14F-4D97-AF65-F5344CB8AC3E}">
        <p14:creationId xmlns:p14="http://schemas.microsoft.com/office/powerpoint/2010/main" val="2619581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F7DDB1AC-149F-43C6-8AEA-990FF2C41242}"/>
              </a:ext>
            </a:extLst>
          </p:cNvPr>
          <p:cNvPicPr>
            <a:picLocks noChangeAspect="1"/>
          </p:cNvPicPr>
          <p:nvPr/>
        </p:nvPicPr>
        <p:blipFill>
          <a:blip r:embed="rId2"/>
          <a:stretch>
            <a:fillRect/>
          </a:stretch>
        </p:blipFill>
        <p:spPr>
          <a:xfrm>
            <a:off x="397769" y="831026"/>
            <a:ext cx="2639990" cy="5786856"/>
          </a:xfrm>
          <a:prstGeom prst="rect">
            <a:avLst/>
          </a:prstGeom>
        </p:spPr>
      </p:pic>
      <p:pic>
        <p:nvPicPr>
          <p:cNvPr id="5" name="Imagem 4">
            <a:extLst>
              <a:ext uri="{FF2B5EF4-FFF2-40B4-BE49-F238E27FC236}">
                <a16:creationId xmlns:a16="http://schemas.microsoft.com/office/drawing/2014/main" id="{9A893B40-1F45-493D-8231-D778F9DA58DB}"/>
              </a:ext>
            </a:extLst>
          </p:cNvPr>
          <p:cNvPicPr>
            <a:picLocks noChangeAspect="1"/>
          </p:cNvPicPr>
          <p:nvPr/>
        </p:nvPicPr>
        <p:blipFill>
          <a:blip r:embed="rId3"/>
          <a:stretch>
            <a:fillRect/>
          </a:stretch>
        </p:blipFill>
        <p:spPr>
          <a:xfrm>
            <a:off x="421791" y="240119"/>
            <a:ext cx="4038191" cy="576884"/>
          </a:xfrm>
          <a:prstGeom prst="rect">
            <a:avLst/>
          </a:prstGeom>
        </p:spPr>
      </p:pic>
      <p:sp>
        <p:nvSpPr>
          <p:cNvPr id="2" name="CaixaDeTexto 1">
            <a:extLst>
              <a:ext uri="{FF2B5EF4-FFF2-40B4-BE49-F238E27FC236}">
                <a16:creationId xmlns:a16="http://schemas.microsoft.com/office/drawing/2014/main" id="{D7CA1A41-EDC4-4FAD-A97E-367C1C7231FB}"/>
              </a:ext>
            </a:extLst>
          </p:cNvPr>
          <p:cNvSpPr txBox="1"/>
          <p:nvPr/>
        </p:nvSpPr>
        <p:spPr>
          <a:xfrm>
            <a:off x="3845831" y="2241065"/>
            <a:ext cx="7334250" cy="830997"/>
          </a:xfrm>
          <a:prstGeom prst="rect">
            <a:avLst/>
          </a:prstGeom>
          <a:solidFill>
            <a:schemeClr val="accent4">
              <a:lumMod val="20000"/>
              <a:lumOff val="80000"/>
            </a:schemeClr>
          </a:solidFill>
        </p:spPr>
        <p:txBody>
          <a:bodyPr wrap="square" rtlCol="0">
            <a:spAutoFit/>
          </a:bodyPr>
          <a:lstStyle/>
          <a:p>
            <a:pPr algn="ctr"/>
            <a:r>
              <a:rPr lang="pt-BR" sz="4800" dirty="0"/>
              <a:t>MÁRIO AUGUSTO MATOS</a:t>
            </a:r>
          </a:p>
        </p:txBody>
      </p:sp>
      <p:sp>
        <p:nvSpPr>
          <p:cNvPr id="3" name="CaixaDeTexto 2">
            <a:extLst>
              <a:ext uri="{FF2B5EF4-FFF2-40B4-BE49-F238E27FC236}">
                <a16:creationId xmlns:a16="http://schemas.microsoft.com/office/drawing/2014/main" id="{D45C9E9C-C206-456D-B48C-37C6721E766D}"/>
              </a:ext>
            </a:extLst>
          </p:cNvPr>
          <p:cNvSpPr txBox="1"/>
          <p:nvPr/>
        </p:nvSpPr>
        <p:spPr>
          <a:xfrm>
            <a:off x="3491694" y="3724454"/>
            <a:ext cx="8042523" cy="461665"/>
          </a:xfrm>
          <a:prstGeom prst="rect">
            <a:avLst/>
          </a:prstGeom>
          <a:noFill/>
        </p:spPr>
        <p:txBody>
          <a:bodyPr wrap="none" rtlCol="0">
            <a:spAutoFit/>
          </a:bodyPr>
          <a:lstStyle/>
          <a:p>
            <a:r>
              <a:rPr lang="pt-BR" sz="2400" dirty="0"/>
              <a:t>- Político e membro da ARENA – Aliança Renovadora Nacional -</a:t>
            </a:r>
            <a:endParaRPr lang="pt-BR" dirty="0"/>
          </a:p>
        </p:txBody>
      </p:sp>
    </p:spTree>
    <p:extLst>
      <p:ext uri="{BB962C8B-B14F-4D97-AF65-F5344CB8AC3E}">
        <p14:creationId xmlns:p14="http://schemas.microsoft.com/office/powerpoint/2010/main" val="40934254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8F36D3-9890-4136-AFA4-F47828EB1AA0}"/>
              </a:ext>
            </a:extLst>
          </p:cNvPr>
          <p:cNvSpPr>
            <a:spLocks noGrp="1"/>
          </p:cNvSpPr>
          <p:nvPr>
            <p:ph type="title"/>
          </p:nvPr>
        </p:nvSpPr>
        <p:spPr>
          <a:xfrm>
            <a:off x="5051664" y="2119005"/>
            <a:ext cx="6706447" cy="590218"/>
          </a:xfrm>
          <a:solidFill>
            <a:schemeClr val="accent4">
              <a:lumMod val="20000"/>
              <a:lumOff val="80000"/>
            </a:schemeClr>
          </a:solidFill>
        </p:spPr>
        <p:txBody>
          <a:bodyPr>
            <a:normAutofit fontScale="90000"/>
          </a:bodyPr>
          <a:lstStyle/>
          <a:p>
            <a:pPr algn="ctr"/>
            <a:r>
              <a:rPr lang="pt-BR" b="1" dirty="0"/>
              <a:t>ARTHUR DA FONSECA SOARES</a:t>
            </a:r>
          </a:p>
        </p:txBody>
      </p:sp>
      <p:pic>
        <p:nvPicPr>
          <p:cNvPr id="4" name="Imagem 3">
            <a:extLst>
              <a:ext uri="{FF2B5EF4-FFF2-40B4-BE49-F238E27FC236}">
                <a16:creationId xmlns:a16="http://schemas.microsoft.com/office/drawing/2014/main" id="{A760111D-E00E-4F68-BDEE-7449CAE7E8BF}"/>
              </a:ext>
            </a:extLst>
          </p:cNvPr>
          <p:cNvPicPr>
            <a:picLocks noChangeAspect="1"/>
          </p:cNvPicPr>
          <p:nvPr/>
        </p:nvPicPr>
        <p:blipFill>
          <a:blip r:embed="rId2"/>
          <a:stretch>
            <a:fillRect/>
          </a:stretch>
        </p:blipFill>
        <p:spPr>
          <a:xfrm>
            <a:off x="730103" y="805361"/>
            <a:ext cx="4114870" cy="5956945"/>
          </a:xfrm>
          <a:prstGeom prst="rect">
            <a:avLst/>
          </a:prstGeom>
        </p:spPr>
      </p:pic>
      <p:pic>
        <p:nvPicPr>
          <p:cNvPr id="5" name="Imagem 4">
            <a:extLst>
              <a:ext uri="{FF2B5EF4-FFF2-40B4-BE49-F238E27FC236}">
                <a16:creationId xmlns:a16="http://schemas.microsoft.com/office/drawing/2014/main" id="{434FCC32-BE31-4ABE-B16E-33F5334ED812}"/>
              </a:ext>
            </a:extLst>
          </p:cNvPr>
          <p:cNvPicPr>
            <a:picLocks noChangeAspect="1"/>
          </p:cNvPicPr>
          <p:nvPr/>
        </p:nvPicPr>
        <p:blipFill>
          <a:blip r:embed="rId3"/>
          <a:stretch>
            <a:fillRect/>
          </a:stretch>
        </p:blipFill>
        <p:spPr>
          <a:xfrm>
            <a:off x="730103" y="223285"/>
            <a:ext cx="3917250" cy="454486"/>
          </a:xfrm>
          <a:prstGeom prst="rect">
            <a:avLst/>
          </a:prstGeom>
        </p:spPr>
      </p:pic>
      <p:sp>
        <p:nvSpPr>
          <p:cNvPr id="3" name="CaixaDeTexto 2">
            <a:extLst>
              <a:ext uri="{FF2B5EF4-FFF2-40B4-BE49-F238E27FC236}">
                <a16:creationId xmlns:a16="http://schemas.microsoft.com/office/drawing/2014/main" id="{2A104CF3-E118-43C7-AEBC-25E60CBF7663}"/>
              </a:ext>
            </a:extLst>
          </p:cNvPr>
          <p:cNvSpPr txBox="1"/>
          <p:nvPr/>
        </p:nvSpPr>
        <p:spPr>
          <a:xfrm>
            <a:off x="4840536" y="2934757"/>
            <a:ext cx="6814544" cy="523220"/>
          </a:xfrm>
          <a:prstGeom prst="rect">
            <a:avLst/>
          </a:prstGeom>
          <a:noFill/>
        </p:spPr>
        <p:txBody>
          <a:bodyPr wrap="square" rtlCol="0">
            <a:spAutoFit/>
          </a:bodyPr>
          <a:lstStyle/>
          <a:p>
            <a:pPr algn="ctr"/>
            <a:r>
              <a:rPr lang="pt-BR" sz="2800" dirty="0"/>
              <a:t>- Patrono do Vasco Clube de Regatas - </a:t>
            </a:r>
          </a:p>
        </p:txBody>
      </p:sp>
    </p:spTree>
    <p:extLst>
      <p:ext uri="{BB962C8B-B14F-4D97-AF65-F5344CB8AC3E}">
        <p14:creationId xmlns:p14="http://schemas.microsoft.com/office/powerpoint/2010/main" val="2880534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icuri.files.wordpress.com/2010/02/rio-1952-joao-freire81.jpg?w=380&amp;h=362">
            <a:extLst>
              <a:ext uri="{FF2B5EF4-FFF2-40B4-BE49-F238E27FC236}">
                <a16:creationId xmlns:a16="http://schemas.microsoft.com/office/drawing/2014/main" id="{EC8A1009-C666-4DC9-87C9-C8D228C747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938" y="457948"/>
            <a:ext cx="6220384" cy="5942104"/>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52F9DC2B-C885-434E-907B-B1CCD357737A}"/>
              </a:ext>
            </a:extLst>
          </p:cNvPr>
          <p:cNvSpPr txBox="1"/>
          <p:nvPr/>
        </p:nvSpPr>
        <p:spPr>
          <a:xfrm>
            <a:off x="7302915" y="1928125"/>
            <a:ext cx="4124911" cy="2585323"/>
          </a:xfrm>
          <a:prstGeom prst="rect">
            <a:avLst/>
          </a:prstGeom>
          <a:noFill/>
        </p:spPr>
        <p:txBody>
          <a:bodyPr wrap="none" rtlCol="0">
            <a:spAutoFit/>
          </a:bodyPr>
          <a:lstStyle/>
          <a:p>
            <a:pPr algn="ctr"/>
            <a:r>
              <a:rPr lang="pt-BR" sz="5400" dirty="0"/>
              <a:t>Centro do </a:t>
            </a:r>
          </a:p>
          <a:p>
            <a:pPr algn="ctr"/>
            <a:r>
              <a:rPr lang="pt-BR" sz="5400" dirty="0"/>
              <a:t>Rio de Janeiro</a:t>
            </a:r>
          </a:p>
          <a:p>
            <a:pPr algn="ctr"/>
            <a:r>
              <a:rPr lang="pt-BR" sz="5400" dirty="0"/>
              <a:t>1952</a:t>
            </a:r>
          </a:p>
        </p:txBody>
      </p:sp>
    </p:spTree>
    <p:extLst>
      <p:ext uri="{BB962C8B-B14F-4D97-AF65-F5344CB8AC3E}">
        <p14:creationId xmlns:p14="http://schemas.microsoft.com/office/powerpoint/2010/main" val="21120066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F66B7D-6ABD-4B47-97CA-6E9365E73589}"/>
              </a:ext>
            </a:extLst>
          </p:cNvPr>
          <p:cNvSpPr>
            <a:spLocks noGrp="1"/>
          </p:cNvSpPr>
          <p:nvPr>
            <p:ph type="title"/>
          </p:nvPr>
        </p:nvSpPr>
        <p:spPr>
          <a:xfrm>
            <a:off x="5834129" y="3052228"/>
            <a:ext cx="5463862" cy="597401"/>
          </a:xfrm>
          <a:solidFill>
            <a:schemeClr val="accent4">
              <a:lumMod val="20000"/>
              <a:lumOff val="80000"/>
            </a:schemeClr>
          </a:solidFill>
        </p:spPr>
        <p:txBody>
          <a:bodyPr>
            <a:normAutofit/>
          </a:bodyPr>
          <a:lstStyle/>
          <a:p>
            <a:pPr algn="ctr"/>
            <a:r>
              <a:rPr lang="pt-BR" sz="3600" b="1" dirty="0"/>
              <a:t>ARTHUR OSCAR OBINO</a:t>
            </a:r>
          </a:p>
        </p:txBody>
      </p:sp>
      <p:pic>
        <p:nvPicPr>
          <p:cNvPr id="4" name="Imagem 3">
            <a:extLst>
              <a:ext uri="{FF2B5EF4-FFF2-40B4-BE49-F238E27FC236}">
                <a16:creationId xmlns:a16="http://schemas.microsoft.com/office/drawing/2014/main" id="{A279E398-0DA5-484D-98AE-3DECF01F91E9}"/>
              </a:ext>
            </a:extLst>
          </p:cNvPr>
          <p:cNvPicPr>
            <a:picLocks noChangeAspect="1"/>
          </p:cNvPicPr>
          <p:nvPr/>
        </p:nvPicPr>
        <p:blipFill>
          <a:blip r:embed="rId2"/>
          <a:stretch>
            <a:fillRect/>
          </a:stretch>
        </p:blipFill>
        <p:spPr>
          <a:xfrm>
            <a:off x="1218373" y="738407"/>
            <a:ext cx="3614020" cy="5822444"/>
          </a:xfrm>
          <a:prstGeom prst="rect">
            <a:avLst/>
          </a:prstGeom>
        </p:spPr>
      </p:pic>
      <p:pic>
        <p:nvPicPr>
          <p:cNvPr id="5" name="Imagem 4">
            <a:extLst>
              <a:ext uri="{FF2B5EF4-FFF2-40B4-BE49-F238E27FC236}">
                <a16:creationId xmlns:a16="http://schemas.microsoft.com/office/drawing/2014/main" id="{750AE602-0295-4ABC-9214-A593F72F2F3C}"/>
              </a:ext>
            </a:extLst>
          </p:cNvPr>
          <p:cNvPicPr>
            <a:picLocks noChangeAspect="1"/>
          </p:cNvPicPr>
          <p:nvPr/>
        </p:nvPicPr>
        <p:blipFill>
          <a:blip r:embed="rId3"/>
          <a:stretch>
            <a:fillRect/>
          </a:stretch>
        </p:blipFill>
        <p:spPr>
          <a:xfrm>
            <a:off x="777676" y="141007"/>
            <a:ext cx="4495415" cy="597400"/>
          </a:xfrm>
          <a:prstGeom prst="rect">
            <a:avLst/>
          </a:prstGeom>
        </p:spPr>
      </p:pic>
      <p:sp>
        <p:nvSpPr>
          <p:cNvPr id="3" name="CaixaDeTexto 2">
            <a:extLst>
              <a:ext uri="{FF2B5EF4-FFF2-40B4-BE49-F238E27FC236}">
                <a16:creationId xmlns:a16="http://schemas.microsoft.com/office/drawing/2014/main" id="{B00638D2-0BDB-4F8D-906D-C04778EF1298}"/>
              </a:ext>
            </a:extLst>
          </p:cNvPr>
          <p:cNvSpPr txBox="1"/>
          <p:nvPr/>
        </p:nvSpPr>
        <p:spPr>
          <a:xfrm>
            <a:off x="5997263" y="3770120"/>
            <a:ext cx="5463862" cy="400110"/>
          </a:xfrm>
          <a:prstGeom prst="rect">
            <a:avLst/>
          </a:prstGeom>
          <a:noFill/>
        </p:spPr>
        <p:txBody>
          <a:bodyPr wrap="square" rtlCol="0">
            <a:spAutoFit/>
          </a:bodyPr>
          <a:lstStyle/>
          <a:p>
            <a:pPr algn="ctr"/>
            <a:r>
              <a:rPr lang="pt-BR" sz="2000" dirty="0"/>
              <a:t>Fez parte das Juntas Apuradoras do TRE</a:t>
            </a:r>
          </a:p>
        </p:txBody>
      </p:sp>
    </p:spTree>
    <p:extLst>
      <p:ext uri="{BB962C8B-B14F-4D97-AF65-F5344CB8AC3E}">
        <p14:creationId xmlns:p14="http://schemas.microsoft.com/office/powerpoint/2010/main" val="710595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F96506-A9F5-4B7B-BF66-580F18663D98}"/>
              </a:ext>
            </a:extLst>
          </p:cNvPr>
          <p:cNvSpPr>
            <a:spLocks noGrp="1"/>
          </p:cNvSpPr>
          <p:nvPr>
            <p:ph type="title"/>
          </p:nvPr>
        </p:nvSpPr>
        <p:spPr>
          <a:xfrm>
            <a:off x="602579" y="227222"/>
            <a:ext cx="11303640" cy="662782"/>
          </a:xfrm>
          <a:solidFill>
            <a:schemeClr val="accent4">
              <a:lumMod val="20000"/>
              <a:lumOff val="80000"/>
            </a:schemeClr>
          </a:solidFill>
        </p:spPr>
        <p:txBody>
          <a:bodyPr>
            <a:normAutofit/>
          </a:bodyPr>
          <a:lstStyle/>
          <a:p>
            <a:pPr algn="ctr"/>
            <a:r>
              <a:rPr lang="pt-BR" sz="3600" b="1" dirty="0"/>
              <a:t>LÉO PIRES PINTO</a:t>
            </a:r>
          </a:p>
        </p:txBody>
      </p:sp>
      <p:pic>
        <p:nvPicPr>
          <p:cNvPr id="4" name="Espaço Reservado para Conteúdo 3">
            <a:extLst>
              <a:ext uri="{FF2B5EF4-FFF2-40B4-BE49-F238E27FC236}">
                <a16:creationId xmlns:a16="http://schemas.microsoft.com/office/drawing/2014/main" id="{B259414B-C662-4D96-BC44-F4AD9DCC9FC9}"/>
              </a:ext>
            </a:extLst>
          </p:cNvPr>
          <p:cNvPicPr>
            <a:picLocks noGrp="1" noChangeAspect="1"/>
          </p:cNvPicPr>
          <p:nvPr>
            <p:ph idx="1"/>
          </p:nvPr>
        </p:nvPicPr>
        <p:blipFill>
          <a:blip r:embed="rId2"/>
          <a:stretch>
            <a:fillRect/>
          </a:stretch>
        </p:blipFill>
        <p:spPr>
          <a:xfrm>
            <a:off x="285782" y="3876262"/>
            <a:ext cx="4607060" cy="2632702"/>
          </a:xfrm>
          <a:prstGeom prst="rect">
            <a:avLst/>
          </a:prstGeom>
        </p:spPr>
      </p:pic>
      <p:pic>
        <p:nvPicPr>
          <p:cNvPr id="5" name="Imagem 4">
            <a:extLst>
              <a:ext uri="{FF2B5EF4-FFF2-40B4-BE49-F238E27FC236}">
                <a16:creationId xmlns:a16="http://schemas.microsoft.com/office/drawing/2014/main" id="{062E5FE9-6F67-43D6-9EE9-8AC7DC6FC784}"/>
              </a:ext>
            </a:extLst>
          </p:cNvPr>
          <p:cNvPicPr>
            <a:picLocks noChangeAspect="1"/>
          </p:cNvPicPr>
          <p:nvPr/>
        </p:nvPicPr>
        <p:blipFill>
          <a:blip r:embed="rId3"/>
          <a:stretch>
            <a:fillRect/>
          </a:stretch>
        </p:blipFill>
        <p:spPr>
          <a:xfrm>
            <a:off x="285781" y="2675933"/>
            <a:ext cx="4607060" cy="1200329"/>
          </a:xfrm>
          <a:prstGeom prst="rect">
            <a:avLst/>
          </a:prstGeom>
        </p:spPr>
      </p:pic>
      <p:sp>
        <p:nvSpPr>
          <p:cNvPr id="3" name="CaixaDeTexto 2">
            <a:extLst>
              <a:ext uri="{FF2B5EF4-FFF2-40B4-BE49-F238E27FC236}">
                <a16:creationId xmlns:a16="http://schemas.microsoft.com/office/drawing/2014/main" id="{6376DD9E-6282-4415-A9F1-000FCF6C0723}"/>
              </a:ext>
            </a:extLst>
          </p:cNvPr>
          <p:cNvSpPr txBox="1"/>
          <p:nvPr/>
        </p:nvSpPr>
        <p:spPr>
          <a:xfrm>
            <a:off x="806014" y="890004"/>
            <a:ext cx="10783407" cy="1200329"/>
          </a:xfrm>
          <a:prstGeom prst="rect">
            <a:avLst/>
          </a:prstGeom>
          <a:noFill/>
        </p:spPr>
        <p:txBody>
          <a:bodyPr wrap="square" rtlCol="0">
            <a:spAutoFit/>
          </a:bodyPr>
          <a:lstStyle/>
          <a:p>
            <a:pPr algn="ctr"/>
            <a:r>
              <a:rPr lang="pt-BR" sz="2400" dirty="0"/>
              <a:t>Membro do Conselho Superior da Previdência Social </a:t>
            </a:r>
          </a:p>
          <a:p>
            <a:pPr algn="ctr"/>
            <a:r>
              <a:rPr lang="pt-BR" sz="2400" dirty="0"/>
              <a:t>Presidente do IAPETEC</a:t>
            </a:r>
          </a:p>
          <a:p>
            <a:pPr algn="ctr"/>
            <a:r>
              <a:rPr lang="pt-BR" sz="2400" dirty="0"/>
              <a:t>Vários cargos no SESC e SENAC</a:t>
            </a:r>
            <a:r>
              <a:rPr lang="pt-BR" sz="1600" dirty="0"/>
              <a:t> </a:t>
            </a:r>
          </a:p>
        </p:txBody>
      </p:sp>
      <p:sp>
        <p:nvSpPr>
          <p:cNvPr id="6" name="CaixaDeTexto 5">
            <a:extLst>
              <a:ext uri="{FF2B5EF4-FFF2-40B4-BE49-F238E27FC236}">
                <a16:creationId xmlns:a16="http://schemas.microsoft.com/office/drawing/2014/main" id="{23D3060D-A988-4057-87A2-B2A321EFFDFA}"/>
              </a:ext>
            </a:extLst>
          </p:cNvPr>
          <p:cNvSpPr txBox="1"/>
          <p:nvPr/>
        </p:nvSpPr>
        <p:spPr>
          <a:xfrm>
            <a:off x="4636169" y="2287342"/>
            <a:ext cx="7270050" cy="1107996"/>
          </a:xfrm>
          <a:prstGeom prst="rect">
            <a:avLst/>
          </a:prstGeom>
          <a:noFill/>
        </p:spPr>
        <p:txBody>
          <a:bodyPr wrap="square" rtlCol="0">
            <a:spAutoFit/>
          </a:bodyPr>
          <a:lstStyle/>
          <a:p>
            <a:pPr algn="ctr"/>
            <a:r>
              <a:rPr lang="pt-BR" sz="2400" i="1" dirty="0"/>
              <a:t>Concordou com a unificação dos Sistemas Previdenciários Públicos para a criação do INAMPS.</a:t>
            </a:r>
          </a:p>
          <a:p>
            <a:pPr algn="ctr"/>
            <a:endParaRPr lang="pt-BR" dirty="0"/>
          </a:p>
        </p:txBody>
      </p:sp>
      <p:pic>
        <p:nvPicPr>
          <p:cNvPr id="7" name="Imagem 6">
            <a:extLst>
              <a:ext uri="{FF2B5EF4-FFF2-40B4-BE49-F238E27FC236}">
                <a16:creationId xmlns:a16="http://schemas.microsoft.com/office/drawing/2014/main" id="{F64167AD-9540-4774-9569-B350417DA177}"/>
              </a:ext>
            </a:extLst>
          </p:cNvPr>
          <p:cNvPicPr>
            <a:picLocks noChangeAspect="1"/>
          </p:cNvPicPr>
          <p:nvPr/>
        </p:nvPicPr>
        <p:blipFill>
          <a:blip r:embed="rId4"/>
          <a:stretch>
            <a:fillRect/>
          </a:stretch>
        </p:blipFill>
        <p:spPr>
          <a:xfrm>
            <a:off x="5019645" y="4063043"/>
            <a:ext cx="6886574" cy="2445921"/>
          </a:xfrm>
          <a:prstGeom prst="rect">
            <a:avLst/>
          </a:prstGeom>
        </p:spPr>
      </p:pic>
      <p:pic>
        <p:nvPicPr>
          <p:cNvPr id="8" name="Imagem 7">
            <a:extLst>
              <a:ext uri="{FF2B5EF4-FFF2-40B4-BE49-F238E27FC236}">
                <a16:creationId xmlns:a16="http://schemas.microsoft.com/office/drawing/2014/main" id="{193B3B62-E521-4C8A-92CC-BBD799299C94}"/>
              </a:ext>
            </a:extLst>
          </p:cNvPr>
          <p:cNvPicPr>
            <a:picLocks noChangeAspect="1"/>
          </p:cNvPicPr>
          <p:nvPr/>
        </p:nvPicPr>
        <p:blipFill>
          <a:blip r:embed="rId5"/>
          <a:stretch>
            <a:fillRect/>
          </a:stretch>
        </p:blipFill>
        <p:spPr>
          <a:xfrm>
            <a:off x="5019644" y="3395338"/>
            <a:ext cx="6886575" cy="590550"/>
          </a:xfrm>
          <a:prstGeom prst="rect">
            <a:avLst/>
          </a:prstGeom>
        </p:spPr>
      </p:pic>
    </p:spTree>
    <p:extLst>
      <p:ext uri="{BB962C8B-B14F-4D97-AF65-F5344CB8AC3E}">
        <p14:creationId xmlns:p14="http://schemas.microsoft.com/office/powerpoint/2010/main" val="34970364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791DD76B-5A3A-4B31-A399-5B52F23CF717}"/>
              </a:ext>
            </a:extLst>
          </p:cNvPr>
          <p:cNvPicPr>
            <a:picLocks noChangeAspect="1"/>
          </p:cNvPicPr>
          <p:nvPr/>
        </p:nvPicPr>
        <p:blipFill>
          <a:blip r:embed="rId2"/>
          <a:stretch>
            <a:fillRect/>
          </a:stretch>
        </p:blipFill>
        <p:spPr>
          <a:xfrm>
            <a:off x="7067448" y="2091101"/>
            <a:ext cx="4033580" cy="4644728"/>
          </a:xfrm>
          <a:prstGeom prst="rect">
            <a:avLst/>
          </a:prstGeom>
        </p:spPr>
      </p:pic>
      <p:sp>
        <p:nvSpPr>
          <p:cNvPr id="2" name="Título 1">
            <a:extLst>
              <a:ext uri="{FF2B5EF4-FFF2-40B4-BE49-F238E27FC236}">
                <a16:creationId xmlns:a16="http://schemas.microsoft.com/office/drawing/2014/main" id="{41374A10-1469-4F79-8F73-BB843038F888}"/>
              </a:ext>
            </a:extLst>
          </p:cNvPr>
          <p:cNvSpPr>
            <a:spLocks noGrp="1"/>
          </p:cNvSpPr>
          <p:nvPr>
            <p:ph type="title"/>
          </p:nvPr>
        </p:nvSpPr>
        <p:spPr>
          <a:xfrm>
            <a:off x="436728" y="365126"/>
            <a:ext cx="11423176" cy="617514"/>
          </a:xfrm>
          <a:solidFill>
            <a:schemeClr val="accent4">
              <a:lumMod val="20000"/>
              <a:lumOff val="80000"/>
            </a:schemeClr>
          </a:solidFill>
        </p:spPr>
        <p:txBody>
          <a:bodyPr>
            <a:normAutofit/>
          </a:bodyPr>
          <a:lstStyle/>
          <a:p>
            <a:pPr algn="ctr"/>
            <a:r>
              <a:rPr lang="pt-BR" sz="3600" b="1" dirty="0"/>
              <a:t>LUIZ PINHEIRO GUIMARÃES</a:t>
            </a:r>
          </a:p>
        </p:txBody>
      </p:sp>
      <p:pic>
        <p:nvPicPr>
          <p:cNvPr id="4" name="Imagem 3">
            <a:extLst>
              <a:ext uri="{FF2B5EF4-FFF2-40B4-BE49-F238E27FC236}">
                <a16:creationId xmlns:a16="http://schemas.microsoft.com/office/drawing/2014/main" id="{895DFAEA-986A-4D13-AD7B-918AF41C77EA}"/>
              </a:ext>
            </a:extLst>
          </p:cNvPr>
          <p:cNvPicPr>
            <a:picLocks noChangeAspect="1"/>
          </p:cNvPicPr>
          <p:nvPr/>
        </p:nvPicPr>
        <p:blipFill>
          <a:blip r:embed="rId3"/>
          <a:stretch>
            <a:fillRect/>
          </a:stretch>
        </p:blipFill>
        <p:spPr>
          <a:xfrm>
            <a:off x="1295246" y="2518347"/>
            <a:ext cx="3223451" cy="4228482"/>
          </a:xfrm>
          <a:prstGeom prst="rect">
            <a:avLst/>
          </a:prstGeom>
        </p:spPr>
      </p:pic>
      <p:pic>
        <p:nvPicPr>
          <p:cNvPr id="5" name="Imagem 4">
            <a:extLst>
              <a:ext uri="{FF2B5EF4-FFF2-40B4-BE49-F238E27FC236}">
                <a16:creationId xmlns:a16="http://schemas.microsoft.com/office/drawing/2014/main" id="{A06E2D0C-1D7B-4B7F-9D7D-58C0A0DB0A23}"/>
              </a:ext>
            </a:extLst>
          </p:cNvPr>
          <p:cNvPicPr>
            <a:picLocks noChangeAspect="1"/>
          </p:cNvPicPr>
          <p:nvPr/>
        </p:nvPicPr>
        <p:blipFill>
          <a:blip r:embed="rId4"/>
          <a:stretch>
            <a:fillRect/>
          </a:stretch>
        </p:blipFill>
        <p:spPr>
          <a:xfrm>
            <a:off x="531425" y="2063291"/>
            <a:ext cx="4751095" cy="455056"/>
          </a:xfrm>
          <a:prstGeom prst="rect">
            <a:avLst/>
          </a:prstGeom>
        </p:spPr>
      </p:pic>
      <p:sp>
        <p:nvSpPr>
          <p:cNvPr id="3" name="CaixaDeTexto 2">
            <a:extLst>
              <a:ext uri="{FF2B5EF4-FFF2-40B4-BE49-F238E27FC236}">
                <a16:creationId xmlns:a16="http://schemas.microsoft.com/office/drawing/2014/main" id="{B7225343-4FE7-4F9A-BF2E-3FC0D07FF24D}"/>
              </a:ext>
            </a:extLst>
          </p:cNvPr>
          <p:cNvSpPr txBox="1"/>
          <p:nvPr/>
        </p:nvSpPr>
        <p:spPr>
          <a:xfrm>
            <a:off x="531425" y="982640"/>
            <a:ext cx="10946342" cy="830997"/>
          </a:xfrm>
          <a:prstGeom prst="rect">
            <a:avLst/>
          </a:prstGeom>
          <a:noFill/>
        </p:spPr>
        <p:txBody>
          <a:bodyPr wrap="square" rtlCol="0">
            <a:spAutoFit/>
          </a:bodyPr>
          <a:lstStyle/>
          <a:p>
            <a:pPr algn="ctr"/>
            <a:r>
              <a:rPr lang="pt-BR" sz="2400" dirty="0"/>
              <a:t>Médico e professor da Universidade Nacional de Medicina</a:t>
            </a:r>
          </a:p>
          <a:p>
            <a:pPr algn="ctr"/>
            <a:r>
              <a:rPr lang="pt-BR" sz="2400" dirty="0"/>
              <a:t>Secretário do Jockey Club Brasileiro</a:t>
            </a:r>
          </a:p>
        </p:txBody>
      </p:sp>
    </p:spTree>
    <p:extLst>
      <p:ext uri="{BB962C8B-B14F-4D97-AF65-F5344CB8AC3E}">
        <p14:creationId xmlns:p14="http://schemas.microsoft.com/office/powerpoint/2010/main" val="3910958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9291EB-EC8E-4B37-BDE2-8E0F9A60A43B}"/>
              </a:ext>
            </a:extLst>
          </p:cNvPr>
          <p:cNvSpPr>
            <a:spLocks noGrp="1"/>
          </p:cNvSpPr>
          <p:nvPr>
            <p:ph type="title"/>
          </p:nvPr>
        </p:nvSpPr>
        <p:spPr>
          <a:xfrm>
            <a:off x="281674" y="293295"/>
            <a:ext cx="7874758" cy="729982"/>
          </a:xfrm>
          <a:solidFill>
            <a:schemeClr val="accent4">
              <a:lumMod val="20000"/>
              <a:lumOff val="80000"/>
            </a:schemeClr>
          </a:solidFill>
        </p:spPr>
        <p:txBody>
          <a:bodyPr>
            <a:normAutofit/>
          </a:bodyPr>
          <a:lstStyle/>
          <a:p>
            <a:pPr algn="ctr"/>
            <a:r>
              <a:rPr lang="pt-BR" sz="3600" b="1" dirty="0"/>
              <a:t>IRACINDO CARVALHÃES PINHEIRO</a:t>
            </a:r>
          </a:p>
        </p:txBody>
      </p:sp>
      <p:pic>
        <p:nvPicPr>
          <p:cNvPr id="4" name="Imagem 3">
            <a:extLst>
              <a:ext uri="{FF2B5EF4-FFF2-40B4-BE49-F238E27FC236}">
                <a16:creationId xmlns:a16="http://schemas.microsoft.com/office/drawing/2014/main" id="{8EE7A0FB-EF47-4225-A6E5-09420309FE18}"/>
              </a:ext>
            </a:extLst>
          </p:cNvPr>
          <p:cNvPicPr>
            <a:picLocks noChangeAspect="1"/>
          </p:cNvPicPr>
          <p:nvPr/>
        </p:nvPicPr>
        <p:blipFill>
          <a:blip r:embed="rId2"/>
          <a:stretch>
            <a:fillRect/>
          </a:stretch>
        </p:blipFill>
        <p:spPr>
          <a:xfrm>
            <a:off x="433776" y="1718091"/>
            <a:ext cx="4807925" cy="4846614"/>
          </a:xfrm>
          <a:prstGeom prst="rect">
            <a:avLst/>
          </a:prstGeom>
        </p:spPr>
      </p:pic>
      <p:pic>
        <p:nvPicPr>
          <p:cNvPr id="5" name="Imagem 4">
            <a:extLst>
              <a:ext uri="{FF2B5EF4-FFF2-40B4-BE49-F238E27FC236}">
                <a16:creationId xmlns:a16="http://schemas.microsoft.com/office/drawing/2014/main" id="{BEAFC4DB-BF8E-4968-876D-F467B5AD8A99}"/>
              </a:ext>
            </a:extLst>
          </p:cNvPr>
          <p:cNvPicPr>
            <a:picLocks noChangeAspect="1"/>
          </p:cNvPicPr>
          <p:nvPr/>
        </p:nvPicPr>
        <p:blipFill>
          <a:blip r:embed="rId3"/>
          <a:stretch>
            <a:fillRect/>
          </a:stretch>
        </p:blipFill>
        <p:spPr>
          <a:xfrm>
            <a:off x="8438022" y="199112"/>
            <a:ext cx="3561473" cy="6459775"/>
          </a:xfrm>
          <a:prstGeom prst="rect">
            <a:avLst/>
          </a:prstGeom>
        </p:spPr>
      </p:pic>
      <p:pic>
        <p:nvPicPr>
          <p:cNvPr id="6" name="Imagem 5">
            <a:extLst>
              <a:ext uri="{FF2B5EF4-FFF2-40B4-BE49-F238E27FC236}">
                <a16:creationId xmlns:a16="http://schemas.microsoft.com/office/drawing/2014/main" id="{A76B5C31-16B9-493E-BB1C-B673C8B0A7E7}"/>
              </a:ext>
            </a:extLst>
          </p:cNvPr>
          <p:cNvPicPr>
            <a:picLocks noChangeAspect="1"/>
          </p:cNvPicPr>
          <p:nvPr/>
        </p:nvPicPr>
        <p:blipFill>
          <a:blip r:embed="rId4"/>
          <a:stretch>
            <a:fillRect/>
          </a:stretch>
        </p:blipFill>
        <p:spPr>
          <a:xfrm>
            <a:off x="5527343" y="3428999"/>
            <a:ext cx="3943943" cy="3135706"/>
          </a:xfrm>
          <a:prstGeom prst="rect">
            <a:avLst/>
          </a:prstGeom>
        </p:spPr>
      </p:pic>
      <p:sp>
        <p:nvSpPr>
          <p:cNvPr id="3" name="CaixaDeTexto 2">
            <a:extLst>
              <a:ext uri="{FF2B5EF4-FFF2-40B4-BE49-F238E27FC236}">
                <a16:creationId xmlns:a16="http://schemas.microsoft.com/office/drawing/2014/main" id="{7AEB1F1A-C447-4E8A-AB24-B9F3B1B75BC8}"/>
              </a:ext>
            </a:extLst>
          </p:cNvPr>
          <p:cNvSpPr txBox="1"/>
          <p:nvPr/>
        </p:nvSpPr>
        <p:spPr>
          <a:xfrm>
            <a:off x="281674" y="1029226"/>
            <a:ext cx="7874758" cy="523220"/>
          </a:xfrm>
          <a:prstGeom prst="rect">
            <a:avLst/>
          </a:prstGeom>
          <a:noFill/>
        </p:spPr>
        <p:txBody>
          <a:bodyPr wrap="square" rtlCol="0">
            <a:spAutoFit/>
          </a:bodyPr>
          <a:lstStyle/>
          <a:p>
            <a:pPr algn="ctr"/>
            <a:r>
              <a:rPr lang="pt-BR" sz="2800" dirty="0"/>
              <a:t>Almirante </a:t>
            </a:r>
          </a:p>
        </p:txBody>
      </p:sp>
    </p:spTree>
    <p:extLst>
      <p:ext uri="{BB962C8B-B14F-4D97-AF65-F5344CB8AC3E}">
        <p14:creationId xmlns:p14="http://schemas.microsoft.com/office/powerpoint/2010/main" val="26944804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CBBDA6-47A6-4A61-85EB-4FD05109E013}"/>
              </a:ext>
            </a:extLst>
          </p:cNvPr>
          <p:cNvSpPr>
            <a:spLocks noGrp="1"/>
          </p:cNvSpPr>
          <p:nvPr>
            <p:ph type="title"/>
          </p:nvPr>
        </p:nvSpPr>
        <p:spPr>
          <a:xfrm>
            <a:off x="3915177" y="304292"/>
            <a:ext cx="8012977" cy="647701"/>
          </a:xfrm>
          <a:solidFill>
            <a:schemeClr val="accent4">
              <a:lumMod val="20000"/>
              <a:lumOff val="80000"/>
            </a:schemeClr>
          </a:solidFill>
        </p:spPr>
        <p:txBody>
          <a:bodyPr>
            <a:normAutofit fontScale="90000"/>
          </a:bodyPr>
          <a:lstStyle/>
          <a:p>
            <a:pPr algn="ctr"/>
            <a:r>
              <a:rPr lang="pt-BR" b="1" dirty="0"/>
              <a:t>IVAN PINHEIRO DE OLIVEIRA LIMA</a:t>
            </a:r>
          </a:p>
        </p:txBody>
      </p:sp>
      <p:pic>
        <p:nvPicPr>
          <p:cNvPr id="4" name="Imagem 3">
            <a:extLst>
              <a:ext uri="{FF2B5EF4-FFF2-40B4-BE49-F238E27FC236}">
                <a16:creationId xmlns:a16="http://schemas.microsoft.com/office/drawing/2014/main" id="{25B57D08-E2E5-455E-AF9C-41C17F43C8E0}"/>
              </a:ext>
            </a:extLst>
          </p:cNvPr>
          <p:cNvPicPr>
            <a:picLocks noChangeAspect="1"/>
          </p:cNvPicPr>
          <p:nvPr/>
        </p:nvPicPr>
        <p:blipFill>
          <a:blip r:embed="rId2"/>
          <a:stretch>
            <a:fillRect/>
          </a:stretch>
        </p:blipFill>
        <p:spPr>
          <a:xfrm>
            <a:off x="367908" y="1634633"/>
            <a:ext cx="4551821" cy="4919328"/>
          </a:xfrm>
          <a:prstGeom prst="rect">
            <a:avLst/>
          </a:prstGeom>
        </p:spPr>
      </p:pic>
      <p:pic>
        <p:nvPicPr>
          <p:cNvPr id="5" name="Imagem 4">
            <a:extLst>
              <a:ext uri="{FF2B5EF4-FFF2-40B4-BE49-F238E27FC236}">
                <a16:creationId xmlns:a16="http://schemas.microsoft.com/office/drawing/2014/main" id="{82D4C187-E79C-4D32-9205-0B236B2FC7AA}"/>
              </a:ext>
            </a:extLst>
          </p:cNvPr>
          <p:cNvPicPr>
            <a:picLocks noChangeAspect="1"/>
          </p:cNvPicPr>
          <p:nvPr/>
        </p:nvPicPr>
        <p:blipFill>
          <a:blip r:embed="rId3"/>
          <a:stretch>
            <a:fillRect/>
          </a:stretch>
        </p:blipFill>
        <p:spPr>
          <a:xfrm>
            <a:off x="367909" y="1159624"/>
            <a:ext cx="4551820" cy="475009"/>
          </a:xfrm>
          <a:prstGeom prst="rect">
            <a:avLst/>
          </a:prstGeom>
        </p:spPr>
      </p:pic>
      <p:pic>
        <p:nvPicPr>
          <p:cNvPr id="6" name="Imagem 5">
            <a:extLst>
              <a:ext uri="{FF2B5EF4-FFF2-40B4-BE49-F238E27FC236}">
                <a16:creationId xmlns:a16="http://schemas.microsoft.com/office/drawing/2014/main" id="{C15D7472-F736-4001-87EE-585423665BCB}"/>
              </a:ext>
            </a:extLst>
          </p:cNvPr>
          <p:cNvPicPr>
            <a:picLocks noChangeAspect="1"/>
          </p:cNvPicPr>
          <p:nvPr/>
        </p:nvPicPr>
        <p:blipFill>
          <a:blip r:embed="rId4"/>
          <a:stretch>
            <a:fillRect/>
          </a:stretch>
        </p:blipFill>
        <p:spPr>
          <a:xfrm>
            <a:off x="6745501" y="2377413"/>
            <a:ext cx="3859121" cy="3433767"/>
          </a:xfrm>
          <a:prstGeom prst="rect">
            <a:avLst/>
          </a:prstGeom>
        </p:spPr>
      </p:pic>
      <p:pic>
        <p:nvPicPr>
          <p:cNvPr id="7" name="Imagem 6">
            <a:extLst>
              <a:ext uri="{FF2B5EF4-FFF2-40B4-BE49-F238E27FC236}">
                <a16:creationId xmlns:a16="http://schemas.microsoft.com/office/drawing/2014/main" id="{FFD60A29-9649-4477-93D3-BBDB7D448371}"/>
              </a:ext>
            </a:extLst>
          </p:cNvPr>
          <p:cNvPicPr>
            <a:picLocks noChangeAspect="1"/>
          </p:cNvPicPr>
          <p:nvPr/>
        </p:nvPicPr>
        <p:blipFill>
          <a:blip r:embed="rId5"/>
          <a:stretch>
            <a:fillRect/>
          </a:stretch>
        </p:blipFill>
        <p:spPr>
          <a:xfrm>
            <a:off x="6405341" y="1959664"/>
            <a:ext cx="4459852" cy="461665"/>
          </a:xfrm>
          <a:prstGeom prst="rect">
            <a:avLst/>
          </a:prstGeom>
        </p:spPr>
      </p:pic>
      <p:sp>
        <p:nvSpPr>
          <p:cNvPr id="3" name="CaixaDeTexto 2">
            <a:extLst>
              <a:ext uri="{FF2B5EF4-FFF2-40B4-BE49-F238E27FC236}">
                <a16:creationId xmlns:a16="http://schemas.microsoft.com/office/drawing/2014/main" id="{53ADE0DB-E4BA-4966-8D56-CFE272D48982}"/>
              </a:ext>
            </a:extLst>
          </p:cNvPr>
          <p:cNvSpPr txBox="1"/>
          <p:nvPr/>
        </p:nvSpPr>
        <p:spPr>
          <a:xfrm>
            <a:off x="5238708" y="951993"/>
            <a:ext cx="5365914" cy="461665"/>
          </a:xfrm>
          <a:prstGeom prst="rect">
            <a:avLst/>
          </a:prstGeom>
          <a:noFill/>
        </p:spPr>
        <p:txBody>
          <a:bodyPr wrap="square" rtlCol="0">
            <a:spAutoFit/>
          </a:bodyPr>
          <a:lstStyle/>
          <a:p>
            <a:pPr algn="ctr"/>
            <a:r>
              <a:rPr lang="pt-BR" sz="2400" dirty="0"/>
              <a:t>Presidente do Clube Municipal</a:t>
            </a:r>
          </a:p>
        </p:txBody>
      </p:sp>
    </p:spTree>
    <p:extLst>
      <p:ext uri="{BB962C8B-B14F-4D97-AF65-F5344CB8AC3E}">
        <p14:creationId xmlns:p14="http://schemas.microsoft.com/office/powerpoint/2010/main" val="30686327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0238E1-3DC6-45A8-B95E-30529F2EA639}"/>
              </a:ext>
            </a:extLst>
          </p:cNvPr>
          <p:cNvSpPr>
            <a:spLocks noGrp="1"/>
          </p:cNvSpPr>
          <p:nvPr>
            <p:ph type="title"/>
          </p:nvPr>
        </p:nvSpPr>
        <p:spPr>
          <a:xfrm>
            <a:off x="395785" y="365125"/>
            <a:ext cx="11505063" cy="672105"/>
          </a:xfrm>
          <a:solidFill>
            <a:schemeClr val="accent4">
              <a:lumMod val="20000"/>
              <a:lumOff val="80000"/>
            </a:schemeClr>
          </a:solidFill>
        </p:spPr>
        <p:txBody>
          <a:bodyPr>
            <a:normAutofit fontScale="90000"/>
          </a:bodyPr>
          <a:lstStyle/>
          <a:p>
            <a:pPr algn="ctr"/>
            <a:r>
              <a:rPr lang="pt-BR" b="1" dirty="0"/>
              <a:t>JOAQUIM DE MELLO CUNHA</a:t>
            </a:r>
          </a:p>
        </p:txBody>
      </p:sp>
      <p:pic>
        <p:nvPicPr>
          <p:cNvPr id="4" name="Imagem 3">
            <a:extLst>
              <a:ext uri="{FF2B5EF4-FFF2-40B4-BE49-F238E27FC236}">
                <a16:creationId xmlns:a16="http://schemas.microsoft.com/office/drawing/2014/main" id="{71707064-9A2D-4364-B021-B4CEFB0C6A74}"/>
              </a:ext>
            </a:extLst>
          </p:cNvPr>
          <p:cNvPicPr>
            <a:picLocks noChangeAspect="1"/>
          </p:cNvPicPr>
          <p:nvPr/>
        </p:nvPicPr>
        <p:blipFill>
          <a:blip r:embed="rId2"/>
          <a:stretch>
            <a:fillRect/>
          </a:stretch>
        </p:blipFill>
        <p:spPr>
          <a:xfrm>
            <a:off x="527626" y="2740958"/>
            <a:ext cx="3621794" cy="3636817"/>
          </a:xfrm>
          <a:prstGeom prst="rect">
            <a:avLst/>
          </a:prstGeom>
        </p:spPr>
      </p:pic>
      <p:pic>
        <p:nvPicPr>
          <p:cNvPr id="5" name="Imagem 4">
            <a:extLst>
              <a:ext uri="{FF2B5EF4-FFF2-40B4-BE49-F238E27FC236}">
                <a16:creationId xmlns:a16="http://schemas.microsoft.com/office/drawing/2014/main" id="{A81D6F9A-2A52-42D5-B801-93320354BC82}"/>
              </a:ext>
            </a:extLst>
          </p:cNvPr>
          <p:cNvPicPr>
            <a:picLocks noChangeAspect="1"/>
          </p:cNvPicPr>
          <p:nvPr/>
        </p:nvPicPr>
        <p:blipFill>
          <a:blip r:embed="rId3"/>
          <a:stretch>
            <a:fillRect/>
          </a:stretch>
        </p:blipFill>
        <p:spPr>
          <a:xfrm>
            <a:off x="527626" y="2047817"/>
            <a:ext cx="3621794" cy="693141"/>
          </a:xfrm>
          <a:prstGeom prst="rect">
            <a:avLst/>
          </a:prstGeom>
        </p:spPr>
      </p:pic>
      <p:sp>
        <p:nvSpPr>
          <p:cNvPr id="6" name="CaixaDeTexto 5">
            <a:extLst>
              <a:ext uri="{FF2B5EF4-FFF2-40B4-BE49-F238E27FC236}">
                <a16:creationId xmlns:a16="http://schemas.microsoft.com/office/drawing/2014/main" id="{AAA418E5-06D4-400B-A743-8C7553CD4E00}"/>
              </a:ext>
            </a:extLst>
          </p:cNvPr>
          <p:cNvSpPr txBox="1"/>
          <p:nvPr/>
        </p:nvSpPr>
        <p:spPr>
          <a:xfrm>
            <a:off x="395784" y="1088384"/>
            <a:ext cx="11505063" cy="830997"/>
          </a:xfrm>
          <a:prstGeom prst="rect">
            <a:avLst/>
          </a:prstGeom>
          <a:noFill/>
        </p:spPr>
        <p:txBody>
          <a:bodyPr wrap="square" rtlCol="0">
            <a:spAutoFit/>
          </a:bodyPr>
          <a:lstStyle/>
          <a:p>
            <a:pPr algn="ctr"/>
            <a:r>
              <a:rPr lang="pt-BR" sz="2400" dirty="0"/>
              <a:t>Diretor da DNB - Fábrica de Sapatos</a:t>
            </a:r>
          </a:p>
          <a:p>
            <a:pPr algn="ctr"/>
            <a:r>
              <a:rPr lang="pt-BR" sz="2400" dirty="0"/>
              <a:t>Diretor Vice-Presidente do Vasco da Gama e golfista.</a:t>
            </a:r>
          </a:p>
        </p:txBody>
      </p:sp>
      <p:pic>
        <p:nvPicPr>
          <p:cNvPr id="7" name="Imagem 6">
            <a:extLst>
              <a:ext uri="{FF2B5EF4-FFF2-40B4-BE49-F238E27FC236}">
                <a16:creationId xmlns:a16="http://schemas.microsoft.com/office/drawing/2014/main" id="{811B33AB-A61B-435A-AE0C-0A663789042E}"/>
              </a:ext>
            </a:extLst>
          </p:cNvPr>
          <p:cNvPicPr>
            <a:picLocks noChangeAspect="1"/>
          </p:cNvPicPr>
          <p:nvPr/>
        </p:nvPicPr>
        <p:blipFill>
          <a:blip r:embed="rId4"/>
          <a:stretch>
            <a:fillRect/>
          </a:stretch>
        </p:blipFill>
        <p:spPr>
          <a:xfrm>
            <a:off x="4349052" y="2072211"/>
            <a:ext cx="2977782" cy="644352"/>
          </a:xfrm>
          <a:prstGeom prst="rect">
            <a:avLst/>
          </a:prstGeom>
        </p:spPr>
      </p:pic>
      <p:pic>
        <p:nvPicPr>
          <p:cNvPr id="8" name="Imagem 7">
            <a:extLst>
              <a:ext uri="{FF2B5EF4-FFF2-40B4-BE49-F238E27FC236}">
                <a16:creationId xmlns:a16="http://schemas.microsoft.com/office/drawing/2014/main" id="{09A969FC-7E62-4691-8EC5-70FF894D60A8}"/>
              </a:ext>
            </a:extLst>
          </p:cNvPr>
          <p:cNvPicPr>
            <a:picLocks noChangeAspect="1"/>
          </p:cNvPicPr>
          <p:nvPr/>
        </p:nvPicPr>
        <p:blipFill>
          <a:blip r:embed="rId5"/>
          <a:stretch>
            <a:fillRect/>
          </a:stretch>
        </p:blipFill>
        <p:spPr>
          <a:xfrm>
            <a:off x="4515602" y="2650621"/>
            <a:ext cx="2644682" cy="3657539"/>
          </a:xfrm>
          <a:prstGeom prst="rect">
            <a:avLst/>
          </a:prstGeom>
        </p:spPr>
      </p:pic>
      <p:pic>
        <p:nvPicPr>
          <p:cNvPr id="9" name="Imagem 8">
            <a:extLst>
              <a:ext uri="{FF2B5EF4-FFF2-40B4-BE49-F238E27FC236}">
                <a16:creationId xmlns:a16="http://schemas.microsoft.com/office/drawing/2014/main" id="{359194FF-ABD3-46EF-B2B1-CF847A1E8670}"/>
              </a:ext>
            </a:extLst>
          </p:cNvPr>
          <p:cNvPicPr>
            <a:picLocks noChangeAspect="1"/>
          </p:cNvPicPr>
          <p:nvPr/>
        </p:nvPicPr>
        <p:blipFill>
          <a:blip r:embed="rId6"/>
          <a:stretch>
            <a:fillRect/>
          </a:stretch>
        </p:blipFill>
        <p:spPr>
          <a:xfrm>
            <a:off x="7492344" y="3226333"/>
            <a:ext cx="4359442" cy="2979657"/>
          </a:xfrm>
          <a:prstGeom prst="rect">
            <a:avLst/>
          </a:prstGeom>
        </p:spPr>
      </p:pic>
      <p:pic>
        <p:nvPicPr>
          <p:cNvPr id="10" name="Imagem 9">
            <a:extLst>
              <a:ext uri="{FF2B5EF4-FFF2-40B4-BE49-F238E27FC236}">
                <a16:creationId xmlns:a16="http://schemas.microsoft.com/office/drawing/2014/main" id="{BAAA38BF-1E6D-43DB-B560-1E28C9DF5757}"/>
              </a:ext>
            </a:extLst>
          </p:cNvPr>
          <p:cNvPicPr>
            <a:picLocks noChangeAspect="1"/>
          </p:cNvPicPr>
          <p:nvPr/>
        </p:nvPicPr>
        <p:blipFill>
          <a:blip r:embed="rId7"/>
          <a:stretch>
            <a:fillRect/>
          </a:stretch>
        </p:blipFill>
        <p:spPr>
          <a:xfrm>
            <a:off x="7526466" y="2622371"/>
            <a:ext cx="4325320" cy="561900"/>
          </a:xfrm>
          <a:prstGeom prst="rect">
            <a:avLst/>
          </a:prstGeom>
        </p:spPr>
      </p:pic>
    </p:spTree>
    <p:extLst>
      <p:ext uri="{BB962C8B-B14F-4D97-AF65-F5344CB8AC3E}">
        <p14:creationId xmlns:p14="http://schemas.microsoft.com/office/powerpoint/2010/main" val="3489334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3EB591-FFA5-4181-B668-B4FCAB4B0117}"/>
              </a:ext>
            </a:extLst>
          </p:cNvPr>
          <p:cNvSpPr>
            <a:spLocks noGrp="1"/>
          </p:cNvSpPr>
          <p:nvPr>
            <p:ph type="title"/>
          </p:nvPr>
        </p:nvSpPr>
        <p:spPr>
          <a:xfrm>
            <a:off x="288877" y="250350"/>
            <a:ext cx="11614246" cy="634161"/>
          </a:xfrm>
          <a:solidFill>
            <a:schemeClr val="accent4">
              <a:lumMod val="20000"/>
              <a:lumOff val="80000"/>
            </a:schemeClr>
          </a:solidFill>
        </p:spPr>
        <p:txBody>
          <a:bodyPr>
            <a:normAutofit fontScale="90000"/>
          </a:bodyPr>
          <a:lstStyle/>
          <a:p>
            <a:pPr algn="ctr"/>
            <a:r>
              <a:rPr lang="pt-BR" b="1" dirty="0"/>
              <a:t>PAULO SIQUEIRA CASTRO</a:t>
            </a:r>
          </a:p>
        </p:txBody>
      </p:sp>
      <p:pic>
        <p:nvPicPr>
          <p:cNvPr id="4" name="Imagem 3">
            <a:extLst>
              <a:ext uri="{FF2B5EF4-FFF2-40B4-BE49-F238E27FC236}">
                <a16:creationId xmlns:a16="http://schemas.microsoft.com/office/drawing/2014/main" id="{6561349B-C944-420F-A4C1-9F91BF260413}"/>
              </a:ext>
            </a:extLst>
          </p:cNvPr>
          <p:cNvPicPr>
            <a:picLocks noChangeAspect="1"/>
          </p:cNvPicPr>
          <p:nvPr/>
        </p:nvPicPr>
        <p:blipFill>
          <a:blip r:embed="rId2"/>
          <a:stretch>
            <a:fillRect/>
          </a:stretch>
        </p:blipFill>
        <p:spPr>
          <a:xfrm>
            <a:off x="548730" y="2378751"/>
            <a:ext cx="2822267" cy="4244601"/>
          </a:xfrm>
          <a:prstGeom prst="rect">
            <a:avLst/>
          </a:prstGeom>
        </p:spPr>
      </p:pic>
      <p:pic>
        <p:nvPicPr>
          <p:cNvPr id="5" name="Imagem 4">
            <a:extLst>
              <a:ext uri="{FF2B5EF4-FFF2-40B4-BE49-F238E27FC236}">
                <a16:creationId xmlns:a16="http://schemas.microsoft.com/office/drawing/2014/main" id="{AB456BD3-016C-4B57-940E-D569464D658B}"/>
              </a:ext>
            </a:extLst>
          </p:cNvPr>
          <p:cNvPicPr>
            <a:picLocks noChangeAspect="1"/>
          </p:cNvPicPr>
          <p:nvPr/>
        </p:nvPicPr>
        <p:blipFill>
          <a:blip r:embed="rId3"/>
          <a:stretch>
            <a:fillRect/>
          </a:stretch>
        </p:blipFill>
        <p:spPr>
          <a:xfrm>
            <a:off x="530272" y="1967335"/>
            <a:ext cx="5429250" cy="361950"/>
          </a:xfrm>
          <a:prstGeom prst="rect">
            <a:avLst/>
          </a:prstGeom>
        </p:spPr>
      </p:pic>
      <p:pic>
        <p:nvPicPr>
          <p:cNvPr id="6" name="Imagem 5">
            <a:extLst>
              <a:ext uri="{FF2B5EF4-FFF2-40B4-BE49-F238E27FC236}">
                <a16:creationId xmlns:a16="http://schemas.microsoft.com/office/drawing/2014/main" id="{9D233FCF-8A9E-4278-B97C-9283EF5CDE9A}"/>
              </a:ext>
            </a:extLst>
          </p:cNvPr>
          <p:cNvPicPr>
            <a:picLocks noChangeAspect="1"/>
          </p:cNvPicPr>
          <p:nvPr/>
        </p:nvPicPr>
        <p:blipFill>
          <a:blip r:embed="rId4"/>
          <a:stretch>
            <a:fillRect/>
          </a:stretch>
        </p:blipFill>
        <p:spPr>
          <a:xfrm>
            <a:off x="8461877" y="2460928"/>
            <a:ext cx="2286000" cy="4162425"/>
          </a:xfrm>
          <a:prstGeom prst="rect">
            <a:avLst/>
          </a:prstGeom>
        </p:spPr>
      </p:pic>
      <p:pic>
        <p:nvPicPr>
          <p:cNvPr id="7" name="Imagem 6">
            <a:extLst>
              <a:ext uri="{FF2B5EF4-FFF2-40B4-BE49-F238E27FC236}">
                <a16:creationId xmlns:a16="http://schemas.microsoft.com/office/drawing/2014/main" id="{D1A83825-1402-44DA-8C53-D115340FD103}"/>
              </a:ext>
            </a:extLst>
          </p:cNvPr>
          <p:cNvPicPr>
            <a:picLocks noChangeAspect="1"/>
          </p:cNvPicPr>
          <p:nvPr/>
        </p:nvPicPr>
        <p:blipFill>
          <a:blip r:embed="rId5"/>
          <a:stretch>
            <a:fillRect/>
          </a:stretch>
        </p:blipFill>
        <p:spPr>
          <a:xfrm>
            <a:off x="7548027" y="2018996"/>
            <a:ext cx="4113701" cy="361950"/>
          </a:xfrm>
          <a:prstGeom prst="rect">
            <a:avLst/>
          </a:prstGeom>
        </p:spPr>
      </p:pic>
      <p:sp>
        <p:nvSpPr>
          <p:cNvPr id="3" name="CaixaDeTexto 2">
            <a:extLst>
              <a:ext uri="{FF2B5EF4-FFF2-40B4-BE49-F238E27FC236}">
                <a16:creationId xmlns:a16="http://schemas.microsoft.com/office/drawing/2014/main" id="{F0FE9453-5C12-4523-9181-9CD8A98E1921}"/>
              </a:ext>
            </a:extLst>
          </p:cNvPr>
          <p:cNvSpPr txBox="1"/>
          <p:nvPr/>
        </p:nvSpPr>
        <p:spPr>
          <a:xfrm>
            <a:off x="288877" y="884511"/>
            <a:ext cx="11614246" cy="830997"/>
          </a:xfrm>
          <a:prstGeom prst="rect">
            <a:avLst/>
          </a:prstGeom>
          <a:noFill/>
        </p:spPr>
        <p:txBody>
          <a:bodyPr wrap="square" rtlCol="0">
            <a:spAutoFit/>
          </a:bodyPr>
          <a:lstStyle/>
          <a:p>
            <a:pPr algn="ctr"/>
            <a:r>
              <a:rPr lang="pt-BR" sz="2400" dirty="0"/>
              <a:t>Membro do Conselho do BNDE</a:t>
            </a:r>
          </a:p>
          <a:p>
            <a:pPr algn="ctr"/>
            <a:r>
              <a:rPr lang="pt-BR" sz="2400" dirty="0"/>
              <a:t>Presidente do Conselho da COSIPA – Companhia Siderúrgica Paulista</a:t>
            </a:r>
          </a:p>
        </p:txBody>
      </p:sp>
    </p:spTree>
    <p:extLst>
      <p:ext uri="{BB962C8B-B14F-4D97-AF65-F5344CB8AC3E}">
        <p14:creationId xmlns:p14="http://schemas.microsoft.com/office/powerpoint/2010/main" val="28192719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5548B6-08EF-4BFA-871B-EEA209DEAC08}"/>
              </a:ext>
            </a:extLst>
          </p:cNvPr>
          <p:cNvSpPr>
            <a:spLocks noGrp="1"/>
          </p:cNvSpPr>
          <p:nvPr>
            <p:ph type="title"/>
          </p:nvPr>
        </p:nvSpPr>
        <p:spPr>
          <a:xfrm>
            <a:off x="477684" y="250825"/>
            <a:ext cx="11368572" cy="800053"/>
          </a:xfrm>
          <a:solidFill>
            <a:schemeClr val="accent4">
              <a:lumMod val="20000"/>
              <a:lumOff val="80000"/>
            </a:schemeClr>
          </a:solidFill>
        </p:spPr>
        <p:txBody>
          <a:bodyPr/>
          <a:lstStyle/>
          <a:p>
            <a:pPr algn="ctr"/>
            <a:r>
              <a:rPr lang="pt-BR" b="1" dirty="0"/>
              <a:t>RODRIGO JOSÉ MAURÍCIO</a:t>
            </a:r>
          </a:p>
        </p:txBody>
      </p:sp>
      <p:pic>
        <p:nvPicPr>
          <p:cNvPr id="4" name="Imagem 3">
            <a:extLst>
              <a:ext uri="{FF2B5EF4-FFF2-40B4-BE49-F238E27FC236}">
                <a16:creationId xmlns:a16="http://schemas.microsoft.com/office/drawing/2014/main" id="{B763FD55-2FBB-455B-9AB2-FE13CA9895C6}"/>
              </a:ext>
            </a:extLst>
          </p:cNvPr>
          <p:cNvPicPr>
            <a:picLocks noChangeAspect="1"/>
          </p:cNvPicPr>
          <p:nvPr/>
        </p:nvPicPr>
        <p:blipFill>
          <a:blip r:embed="rId2"/>
          <a:stretch>
            <a:fillRect/>
          </a:stretch>
        </p:blipFill>
        <p:spPr>
          <a:xfrm>
            <a:off x="7677926" y="3725221"/>
            <a:ext cx="3946422" cy="2620671"/>
          </a:xfrm>
          <a:prstGeom prst="rect">
            <a:avLst/>
          </a:prstGeom>
        </p:spPr>
      </p:pic>
      <p:pic>
        <p:nvPicPr>
          <p:cNvPr id="5" name="Imagem 4">
            <a:extLst>
              <a:ext uri="{FF2B5EF4-FFF2-40B4-BE49-F238E27FC236}">
                <a16:creationId xmlns:a16="http://schemas.microsoft.com/office/drawing/2014/main" id="{B2B66D91-0C85-4BD8-9F5A-F489B3B09A4D}"/>
              </a:ext>
            </a:extLst>
          </p:cNvPr>
          <p:cNvPicPr>
            <a:picLocks noChangeAspect="1"/>
          </p:cNvPicPr>
          <p:nvPr/>
        </p:nvPicPr>
        <p:blipFill>
          <a:blip r:embed="rId3"/>
          <a:stretch>
            <a:fillRect/>
          </a:stretch>
        </p:blipFill>
        <p:spPr>
          <a:xfrm>
            <a:off x="7677926" y="3355047"/>
            <a:ext cx="3946423" cy="370174"/>
          </a:xfrm>
          <a:prstGeom prst="rect">
            <a:avLst/>
          </a:prstGeom>
        </p:spPr>
      </p:pic>
      <p:sp>
        <p:nvSpPr>
          <p:cNvPr id="3" name="CaixaDeTexto 2">
            <a:extLst>
              <a:ext uri="{FF2B5EF4-FFF2-40B4-BE49-F238E27FC236}">
                <a16:creationId xmlns:a16="http://schemas.microsoft.com/office/drawing/2014/main" id="{5AEDA602-4C77-4913-AB0E-30C1A45D1BA3}"/>
              </a:ext>
            </a:extLst>
          </p:cNvPr>
          <p:cNvSpPr txBox="1"/>
          <p:nvPr/>
        </p:nvSpPr>
        <p:spPr>
          <a:xfrm>
            <a:off x="477684" y="1100864"/>
            <a:ext cx="11368571" cy="892552"/>
          </a:xfrm>
          <a:prstGeom prst="rect">
            <a:avLst/>
          </a:prstGeom>
          <a:noFill/>
        </p:spPr>
        <p:txBody>
          <a:bodyPr wrap="square" rtlCol="0">
            <a:spAutoFit/>
          </a:bodyPr>
          <a:lstStyle/>
          <a:p>
            <a:pPr marL="457200" indent="-457200" algn="ctr">
              <a:buFontTx/>
              <a:buChar char="-"/>
            </a:pPr>
            <a:r>
              <a:rPr lang="pt-BR" sz="2800" dirty="0"/>
              <a:t>General Engenheiro, Comandante da Escola Técnica do Exército </a:t>
            </a:r>
            <a:r>
              <a:rPr lang="pt-BR" dirty="0"/>
              <a:t>–</a:t>
            </a:r>
          </a:p>
          <a:p>
            <a:pPr marL="285750" indent="-285750" algn="ctr">
              <a:buFontTx/>
              <a:buChar char="-"/>
            </a:pPr>
            <a:r>
              <a:rPr lang="pt-BR" sz="2400" i="1" dirty="0"/>
              <a:t>Negócios da Energia Atômica Militar -  </a:t>
            </a:r>
          </a:p>
        </p:txBody>
      </p:sp>
      <p:pic>
        <p:nvPicPr>
          <p:cNvPr id="6146" name="Picture 2" descr="http://zenith.mast.br/MAST_DOC/ICONOGRAFICO/CNPq.F.0067/CNPq.F.0067_002a.jpg">
            <a:extLst>
              <a:ext uri="{FF2B5EF4-FFF2-40B4-BE49-F238E27FC236}">
                <a16:creationId xmlns:a16="http://schemas.microsoft.com/office/drawing/2014/main" id="{A1C48C8C-4046-4F3A-81B6-8C316CF442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170" y="2070829"/>
            <a:ext cx="5665724" cy="3308783"/>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F239607F-1B19-4910-8D79-1B7DFCE8CCBA}"/>
              </a:ext>
            </a:extLst>
          </p:cNvPr>
          <p:cNvSpPr txBox="1"/>
          <p:nvPr/>
        </p:nvSpPr>
        <p:spPr>
          <a:xfrm>
            <a:off x="317242" y="5459018"/>
            <a:ext cx="7119580" cy="1015663"/>
          </a:xfrm>
          <a:prstGeom prst="rect">
            <a:avLst/>
          </a:prstGeom>
          <a:noFill/>
        </p:spPr>
        <p:txBody>
          <a:bodyPr wrap="square" rtlCol="0">
            <a:spAutoFit/>
          </a:bodyPr>
          <a:lstStyle/>
          <a:p>
            <a:r>
              <a:rPr lang="pt-BR" sz="2000" dirty="0"/>
              <a:t>Em 12 jun. 1956 , o General Rodrigo José Maurício, comandante da Escola Técnica do Exército, saúda John </a:t>
            </a:r>
            <a:r>
              <a:rPr lang="pt-BR" sz="2000" dirty="0" err="1"/>
              <a:t>Kauffmann</a:t>
            </a:r>
            <a:r>
              <a:rPr lang="pt-BR" sz="2000" dirty="0"/>
              <a:t>, da Comissão de Energia Atômica dos Estados Unidos, e </a:t>
            </a:r>
            <a:r>
              <a:rPr lang="pt-BR" sz="2000" dirty="0" err="1"/>
              <a:t>Aebersold</a:t>
            </a:r>
            <a:r>
              <a:rPr lang="pt-BR" sz="2000" dirty="0"/>
              <a:t>.  </a:t>
            </a:r>
          </a:p>
        </p:txBody>
      </p:sp>
    </p:spTree>
    <p:extLst>
      <p:ext uri="{BB962C8B-B14F-4D97-AF65-F5344CB8AC3E}">
        <p14:creationId xmlns:p14="http://schemas.microsoft.com/office/powerpoint/2010/main" val="20727335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3931D3-00D3-439D-A01B-DE5BF41E8EC8}"/>
              </a:ext>
            </a:extLst>
          </p:cNvPr>
          <p:cNvSpPr>
            <a:spLocks noGrp="1"/>
          </p:cNvSpPr>
          <p:nvPr>
            <p:ph type="title"/>
          </p:nvPr>
        </p:nvSpPr>
        <p:spPr>
          <a:xfrm>
            <a:off x="385012" y="365125"/>
            <a:ext cx="5438272" cy="691195"/>
          </a:xfrm>
          <a:solidFill>
            <a:schemeClr val="accent4">
              <a:lumMod val="20000"/>
              <a:lumOff val="80000"/>
            </a:schemeClr>
          </a:solidFill>
        </p:spPr>
        <p:txBody>
          <a:bodyPr>
            <a:normAutofit fontScale="90000"/>
          </a:bodyPr>
          <a:lstStyle/>
          <a:p>
            <a:pPr algn="ctr"/>
            <a:r>
              <a:rPr lang="pt-BR" sz="4000" b="1" dirty="0"/>
              <a:t>FRANKLIN CEPPAS</a:t>
            </a:r>
            <a:br>
              <a:rPr lang="pt-BR" sz="3600" b="1" dirty="0"/>
            </a:br>
            <a:r>
              <a:rPr lang="pt-BR" sz="2200" b="1" i="1" dirty="0"/>
              <a:t>Irmão de Antonio </a:t>
            </a:r>
            <a:r>
              <a:rPr lang="pt-BR" sz="2200" b="1" i="1" dirty="0" err="1"/>
              <a:t>Ceppas</a:t>
            </a:r>
            <a:endParaRPr lang="pt-BR" sz="3600" b="1" i="1" dirty="0"/>
          </a:p>
        </p:txBody>
      </p:sp>
      <p:pic>
        <p:nvPicPr>
          <p:cNvPr id="4" name="Imagem 3">
            <a:extLst>
              <a:ext uri="{FF2B5EF4-FFF2-40B4-BE49-F238E27FC236}">
                <a16:creationId xmlns:a16="http://schemas.microsoft.com/office/drawing/2014/main" id="{B7AD9228-0466-4741-B8CF-023C3F2ED5F9}"/>
              </a:ext>
            </a:extLst>
          </p:cNvPr>
          <p:cNvPicPr>
            <a:picLocks noChangeAspect="1"/>
          </p:cNvPicPr>
          <p:nvPr/>
        </p:nvPicPr>
        <p:blipFill>
          <a:blip r:embed="rId2"/>
          <a:stretch>
            <a:fillRect/>
          </a:stretch>
        </p:blipFill>
        <p:spPr>
          <a:xfrm>
            <a:off x="680723" y="2424689"/>
            <a:ext cx="5023310" cy="4433311"/>
          </a:xfrm>
          <a:prstGeom prst="rect">
            <a:avLst/>
          </a:prstGeom>
        </p:spPr>
      </p:pic>
      <p:pic>
        <p:nvPicPr>
          <p:cNvPr id="5" name="Imagem 4">
            <a:extLst>
              <a:ext uri="{FF2B5EF4-FFF2-40B4-BE49-F238E27FC236}">
                <a16:creationId xmlns:a16="http://schemas.microsoft.com/office/drawing/2014/main" id="{8520E2CF-D1A6-4D19-8A27-6BC18F8D4792}"/>
              </a:ext>
            </a:extLst>
          </p:cNvPr>
          <p:cNvPicPr>
            <a:picLocks noChangeAspect="1"/>
          </p:cNvPicPr>
          <p:nvPr/>
        </p:nvPicPr>
        <p:blipFill>
          <a:blip r:embed="rId3"/>
          <a:stretch>
            <a:fillRect/>
          </a:stretch>
        </p:blipFill>
        <p:spPr>
          <a:xfrm>
            <a:off x="680724" y="1747515"/>
            <a:ext cx="5023310" cy="591553"/>
          </a:xfrm>
          <a:prstGeom prst="rect">
            <a:avLst/>
          </a:prstGeom>
        </p:spPr>
      </p:pic>
      <p:sp>
        <p:nvSpPr>
          <p:cNvPr id="3" name="CaixaDeTexto 2">
            <a:extLst>
              <a:ext uri="{FF2B5EF4-FFF2-40B4-BE49-F238E27FC236}">
                <a16:creationId xmlns:a16="http://schemas.microsoft.com/office/drawing/2014/main" id="{31263610-794A-416D-B2AB-FE62912C8CF2}"/>
              </a:ext>
            </a:extLst>
          </p:cNvPr>
          <p:cNvSpPr txBox="1"/>
          <p:nvPr/>
        </p:nvSpPr>
        <p:spPr>
          <a:xfrm>
            <a:off x="385011" y="1056320"/>
            <a:ext cx="5438272" cy="830997"/>
          </a:xfrm>
          <a:prstGeom prst="rect">
            <a:avLst/>
          </a:prstGeom>
          <a:noFill/>
        </p:spPr>
        <p:txBody>
          <a:bodyPr wrap="square" rtlCol="0">
            <a:spAutoFit/>
          </a:bodyPr>
          <a:lstStyle/>
          <a:p>
            <a:pPr algn="ctr"/>
            <a:r>
              <a:rPr lang="pt-BR" sz="2400" dirty="0"/>
              <a:t>Membro do Grupo CEPPAS </a:t>
            </a:r>
          </a:p>
          <a:p>
            <a:pPr algn="ctr"/>
            <a:r>
              <a:rPr lang="pt-BR" sz="2400" dirty="0"/>
              <a:t>Diretor da Casa São Luiz de Idosos</a:t>
            </a:r>
          </a:p>
        </p:txBody>
      </p:sp>
      <p:sp>
        <p:nvSpPr>
          <p:cNvPr id="6" name="CaixaDeTexto 5">
            <a:extLst>
              <a:ext uri="{FF2B5EF4-FFF2-40B4-BE49-F238E27FC236}">
                <a16:creationId xmlns:a16="http://schemas.microsoft.com/office/drawing/2014/main" id="{4B42801F-F387-482D-8C10-ECA40945C090}"/>
              </a:ext>
            </a:extLst>
          </p:cNvPr>
          <p:cNvSpPr txBox="1"/>
          <p:nvPr/>
        </p:nvSpPr>
        <p:spPr>
          <a:xfrm>
            <a:off x="6096000" y="181957"/>
            <a:ext cx="5919537" cy="6494085"/>
          </a:xfrm>
          <a:prstGeom prst="rect">
            <a:avLst/>
          </a:prstGeom>
          <a:noFill/>
        </p:spPr>
        <p:txBody>
          <a:bodyPr wrap="square" rtlCol="0">
            <a:spAutoFit/>
          </a:bodyPr>
          <a:lstStyle/>
          <a:p>
            <a:r>
              <a:rPr lang="pt-BR" dirty="0"/>
              <a:t> </a:t>
            </a:r>
            <a:r>
              <a:rPr lang="pt-BR" sz="3200" dirty="0"/>
              <a:t>Português, emigrou para o Brasil, com seus irmãos Alberto, António, João e Palmira, onde fundaram o Grupo </a:t>
            </a:r>
            <a:r>
              <a:rPr lang="pt-BR" sz="3200" dirty="0" err="1"/>
              <a:t>Ceppas</a:t>
            </a:r>
            <a:r>
              <a:rPr lang="pt-BR" sz="3200" dirty="0"/>
              <a:t>, adquirindo a famosa </a:t>
            </a:r>
            <a:r>
              <a:rPr lang="pt-BR" sz="3200" b="1" dirty="0"/>
              <a:t>Casa José Silva S/A </a:t>
            </a:r>
            <a:r>
              <a:rPr lang="pt-BR" sz="3200" dirty="0"/>
              <a:t>que que passou de comércio de loucas para confecção de grande prestígio no Brasil, com muitas filiais.  A família CEPPAS colaborou muito com as Beneficências de S. Paulo e do Rio de Janeiro, bem como outras Instituições de Solidariedade Social. </a:t>
            </a:r>
            <a:endParaRPr lang="pt-BR" dirty="0"/>
          </a:p>
        </p:txBody>
      </p:sp>
    </p:spTree>
    <p:extLst>
      <p:ext uri="{BB962C8B-B14F-4D97-AF65-F5344CB8AC3E}">
        <p14:creationId xmlns:p14="http://schemas.microsoft.com/office/powerpoint/2010/main" val="39039264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3D9224DA-298A-4190-AC33-E333EEC1D1E0}"/>
              </a:ext>
            </a:extLst>
          </p:cNvPr>
          <p:cNvSpPr txBox="1"/>
          <p:nvPr/>
        </p:nvSpPr>
        <p:spPr>
          <a:xfrm>
            <a:off x="3309870" y="1516731"/>
            <a:ext cx="8432951" cy="4708981"/>
          </a:xfrm>
          <a:prstGeom prst="rect">
            <a:avLst/>
          </a:prstGeom>
          <a:noFill/>
        </p:spPr>
        <p:txBody>
          <a:bodyPr wrap="square" rtlCol="0">
            <a:spAutoFit/>
          </a:bodyPr>
          <a:lstStyle/>
          <a:p>
            <a:r>
              <a:rPr lang="pt-BR" sz="2500" dirty="0"/>
              <a:t>António </a:t>
            </a:r>
            <a:r>
              <a:rPr lang="pt-BR" sz="2500" dirty="0" err="1"/>
              <a:t>Ceppas</a:t>
            </a:r>
            <a:r>
              <a:rPr lang="pt-BR" sz="2500" dirty="0"/>
              <a:t>, nasceu em Portugal em 26/02/1895, migrou para o Brasil em 1910 e empregou-se na "</a:t>
            </a:r>
            <a:r>
              <a:rPr lang="pt-BR" sz="2500" b="1" dirty="0"/>
              <a:t>Casa José Silva e Cia</a:t>
            </a:r>
            <a:r>
              <a:rPr lang="pt-BR" sz="2500" dirty="0"/>
              <a:t>" transformando-a numa das mais fortes casas retalhistas e um dos introdutores da roupa feita, com mais de vinte lojas distribuídas no Brasil. Foi um dos responsáveis pela construção do Hospital Santa Maria, da Beneficência Portuguesa sendo homenageado com seu busto na sede. Recebeu em 1960 a condecoração brasileira Cruz Humanitária. Seu maior "hobby" era o golfe e gostava de futebol do Vasco da Gama onde exerceu vários cargos. e faleceu no Brasil em 9/10/1979, com 84 anos. Irmão de Franklin </a:t>
            </a:r>
            <a:r>
              <a:rPr lang="pt-BR" sz="2500" dirty="0" err="1"/>
              <a:t>Ceppas</a:t>
            </a:r>
            <a:r>
              <a:rPr lang="pt-BR" sz="2500" dirty="0"/>
              <a:t> também sócio fundador do Lions Clube do Rio de Janeiro. </a:t>
            </a:r>
          </a:p>
        </p:txBody>
      </p:sp>
      <p:pic>
        <p:nvPicPr>
          <p:cNvPr id="5" name="Picture 2" descr="http://4.bp.blogspot.com/-dg_bhPmd6WA/T1bHYbeV7rI/AAAAAAAAIqI/q4IHIgVKGUw/s320/Antonio+Ceppas+--.jpg">
            <a:extLst>
              <a:ext uri="{FF2B5EF4-FFF2-40B4-BE49-F238E27FC236}">
                <a16:creationId xmlns:a16="http://schemas.microsoft.com/office/drawing/2014/main" id="{3223472D-290C-40EF-8B03-ABA7F3C89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754" y="1588874"/>
            <a:ext cx="2824406" cy="4564694"/>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7F5EAC27-FBD9-44C9-A707-3B3AC4C6BBC7}"/>
              </a:ext>
            </a:extLst>
          </p:cNvPr>
          <p:cNvSpPr txBox="1"/>
          <p:nvPr/>
        </p:nvSpPr>
        <p:spPr>
          <a:xfrm>
            <a:off x="449179" y="243026"/>
            <a:ext cx="11212679" cy="1015663"/>
          </a:xfrm>
          <a:prstGeom prst="rect">
            <a:avLst/>
          </a:prstGeom>
          <a:solidFill>
            <a:schemeClr val="accent4">
              <a:lumMod val="20000"/>
              <a:lumOff val="80000"/>
            </a:schemeClr>
          </a:solidFill>
        </p:spPr>
        <p:txBody>
          <a:bodyPr wrap="square" rtlCol="0">
            <a:spAutoFit/>
          </a:bodyPr>
          <a:lstStyle/>
          <a:p>
            <a:pPr algn="ctr"/>
            <a:r>
              <a:rPr lang="pt-BR" sz="4000" dirty="0"/>
              <a:t>ANTONIO CEPPAS</a:t>
            </a:r>
          </a:p>
          <a:p>
            <a:pPr algn="ctr"/>
            <a:r>
              <a:rPr lang="pt-BR" sz="2000" i="1" dirty="0"/>
              <a:t>Irmão de Franklin </a:t>
            </a:r>
            <a:r>
              <a:rPr lang="pt-BR" sz="2000" i="1" dirty="0" err="1"/>
              <a:t>Ceppas</a:t>
            </a:r>
            <a:endParaRPr lang="pt-BR" sz="1600" i="1" dirty="0"/>
          </a:p>
        </p:txBody>
      </p:sp>
    </p:spTree>
    <p:extLst>
      <p:ext uri="{BB962C8B-B14F-4D97-AF65-F5344CB8AC3E}">
        <p14:creationId xmlns:p14="http://schemas.microsoft.com/office/powerpoint/2010/main" val="2082832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D88171-658A-4EFE-9190-84F7B5C2BF9A}"/>
              </a:ext>
            </a:extLst>
          </p:cNvPr>
          <p:cNvSpPr>
            <a:spLocks noGrp="1"/>
          </p:cNvSpPr>
          <p:nvPr>
            <p:ph type="title"/>
          </p:nvPr>
        </p:nvSpPr>
        <p:spPr>
          <a:xfrm>
            <a:off x="838200" y="300957"/>
            <a:ext cx="10515600" cy="1174917"/>
          </a:xfrm>
          <a:solidFill>
            <a:schemeClr val="accent4">
              <a:lumMod val="20000"/>
              <a:lumOff val="80000"/>
            </a:schemeClr>
          </a:solidFill>
        </p:spPr>
        <p:txBody>
          <a:bodyPr>
            <a:normAutofit fontScale="90000"/>
          </a:bodyPr>
          <a:lstStyle/>
          <a:p>
            <a:pPr algn="ctr"/>
            <a:r>
              <a:rPr lang="pt-BR" sz="5300" b="1" dirty="0"/>
              <a:t>Cenário Político em 1952</a:t>
            </a:r>
            <a:br>
              <a:rPr lang="pt-BR" dirty="0"/>
            </a:br>
            <a:r>
              <a:rPr lang="pt-BR" sz="2800" dirty="0"/>
              <a:t>Capital – Rio de Janeiro</a:t>
            </a:r>
            <a:endParaRPr lang="pt-BR" dirty="0"/>
          </a:p>
        </p:txBody>
      </p:sp>
      <p:sp>
        <p:nvSpPr>
          <p:cNvPr id="3" name="Espaço Reservado para Conteúdo 2">
            <a:extLst>
              <a:ext uri="{FF2B5EF4-FFF2-40B4-BE49-F238E27FC236}">
                <a16:creationId xmlns:a16="http://schemas.microsoft.com/office/drawing/2014/main" id="{B7CE3B95-7F22-4E0B-849A-F3405642F751}"/>
              </a:ext>
            </a:extLst>
          </p:cNvPr>
          <p:cNvSpPr>
            <a:spLocks noGrp="1"/>
          </p:cNvSpPr>
          <p:nvPr>
            <p:ph idx="1"/>
          </p:nvPr>
        </p:nvSpPr>
        <p:spPr/>
        <p:txBody>
          <a:bodyPr>
            <a:normAutofit fontScale="92500" lnSpcReduction="10000"/>
          </a:bodyPr>
          <a:lstStyle/>
          <a:p>
            <a:pPr marL="0" indent="0">
              <a:buNone/>
            </a:pPr>
            <a:r>
              <a:rPr lang="pt-BR" sz="3300" b="1" dirty="0"/>
              <a:t>No mundo </a:t>
            </a:r>
            <a:r>
              <a:rPr lang="pt-BR" dirty="0"/>
              <a:t>– Guerra Fria. Mundo dividido entre a Rússia e os EUA. </a:t>
            </a:r>
          </a:p>
          <a:p>
            <a:pPr marL="0" indent="0">
              <a:buNone/>
            </a:pPr>
            <a:r>
              <a:rPr lang="pt-BR" sz="3300" b="1" dirty="0"/>
              <a:t>No Brasil </a:t>
            </a:r>
            <a:r>
              <a:rPr lang="pt-BR" dirty="0"/>
              <a:t>- Governo Democrático de Getúlio Vargas 1951 – 1954. Os liberalistas, representados pelo empresariado nacional e militares, defendiam a abertura da economia nacional ao capital estrangeiro e representantes de esquerda defendiam a participação maciça do Estado na economia e a rejeição ao capital estrangeiro. O Partido Comunista estava na ilegalidade e o Partido Integralista havia sido extinto.</a:t>
            </a:r>
          </a:p>
          <a:p>
            <a:pPr marL="0" indent="0">
              <a:buNone/>
            </a:pPr>
            <a:r>
              <a:rPr lang="pt-BR" sz="3400" b="1" dirty="0"/>
              <a:t>No carnaval</a:t>
            </a:r>
            <a:r>
              <a:rPr lang="pt-BR" dirty="0"/>
              <a:t>, funda-se a Associação das Escolas de Samba do Rio de Janeiro, sendo as escolas divididas em dois grupos, no primeiro com um mínimo de 300 componentes e no segundo um mínimo 100. Não houve concurso em 1952 porque, após um forte temporal, os jurados abandonaram o palanque na avenida Presidente Vargas.</a:t>
            </a:r>
          </a:p>
        </p:txBody>
      </p:sp>
    </p:spTree>
    <p:extLst>
      <p:ext uri="{BB962C8B-B14F-4D97-AF65-F5344CB8AC3E}">
        <p14:creationId xmlns:p14="http://schemas.microsoft.com/office/powerpoint/2010/main" val="15685734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D0C08DF4-A97A-4261-9126-E437E11C8685}"/>
              </a:ext>
            </a:extLst>
          </p:cNvPr>
          <p:cNvPicPr>
            <a:picLocks noChangeAspect="1"/>
          </p:cNvPicPr>
          <p:nvPr/>
        </p:nvPicPr>
        <p:blipFill>
          <a:blip r:embed="rId2"/>
          <a:stretch>
            <a:fillRect/>
          </a:stretch>
        </p:blipFill>
        <p:spPr>
          <a:xfrm>
            <a:off x="266176" y="1088223"/>
            <a:ext cx="5588442" cy="5157419"/>
          </a:xfrm>
          <a:prstGeom prst="rect">
            <a:avLst/>
          </a:prstGeom>
        </p:spPr>
      </p:pic>
      <p:pic>
        <p:nvPicPr>
          <p:cNvPr id="5" name="Imagem 4">
            <a:extLst>
              <a:ext uri="{FF2B5EF4-FFF2-40B4-BE49-F238E27FC236}">
                <a16:creationId xmlns:a16="http://schemas.microsoft.com/office/drawing/2014/main" id="{77534E07-A7F1-4553-A1F4-9182ABB1A90E}"/>
              </a:ext>
            </a:extLst>
          </p:cNvPr>
          <p:cNvPicPr>
            <a:picLocks noChangeAspect="1"/>
          </p:cNvPicPr>
          <p:nvPr/>
        </p:nvPicPr>
        <p:blipFill>
          <a:blip r:embed="rId3"/>
          <a:stretch>
            <a:fillRect/>
          </a:stretch>
        </p:blipFill>
        <p:spPr>
          <a:xfrm>
            <a:off x="266175" y="504636"/>
            <a:ext cx="5565857" cy="609835"/>
          </a:xfrm>
          <a:prstGeom prst="rect">
            <a:avLst/>
          </a:prstGeom>
        </p:spPr>
      </p:pic>
      <p:pic>
        <p:nvPicPr>
          <p:cNvPr id="6" name="Imagem 5">
            <a:extLst>
              <a:ext uri="{FF2B5EF4-FFF2-40B4-BE49-F238E27FC236}">
                <a16:creationId xmlns:a16="http://schemas.microsoft.com/office/drawing/2014/main" id="{C04F4D0D-B183-4DED-8C68-A6829082BABF}"/>
              </a:ext>
            </a:extLst>
          </p:cNvPr>
          <p:cNvPicPr>
            <a:picLocks noChangeAspect="1"/>
          </p:cNvPicPr>
          <p:nvPr/>
        </p:nvPicPr>
        <p:blipFill>
          <a:blip r:embed="rId4"/>
          <a:stretch>
            <a:fillRect/>
          </a:stretch>
        </p:blipFill>
        <p:spPr>
          <a:xfrm>
            <a:off x="6337383" y="4654967"/>
            <a:ext cx="5324475" cy="1590675"/>
          </a:xfrm>
          <a:prstGeom prst="rect">
            <a:avLst/>
          </a:prstGeom>
        </p:spPr>
      </p:pic>
      <p:pic>
        <p:nvPicPr>
          <p:cNvPr id="7" name="Imagem 6">
            <a:extLst>
              <a:ext uri="{FF2B5EF4-FFF2-40B4-BE49-F238E27FC236}">
                <a16:creationId xmlns:a16="http://schemas.microsoft.com/office/drawing/2014/main" id="{6378F1CF-F10F-4C0E-B91E-DE3D9AE7472D}"/>
              </a:ext>
            </a:extLst>
          </p:cNvPr>
          <p:cNvPicPr>
            <a:picLocks noChangeAspect="1"/>
          </p:cNvPicPr>
          <p:nvPr/>
        </p:nvPicPr>
        <p:blipFill>
          <a:blip r:embed="rId5"/>
          <a:stretch>
            <a:fillRect/>
          </a:stretch>
        </p:blipFill>
        <p:spPr>
          <a:xfrm>
            <a:off x="6337383" y="4203421"/>
            <a:ext cx="5324475" cy="451546"/>
          </a:xfrm>
          <a:prstGeom prst="rect">
            <a:avLst/>
          </a:prstGeom>
        </p:spPr>
      </p:pic>
      <p:sp>
        <p:nvSpPr>
          <p:cNvPr id="2" name="CaixaDeTexto 1">
            <a:extLst>
              <a:ext uri="{FF2B5EF4-FFF2-40B4-BE49-F238E27FC236}">
                <a16:creationId xmlns:a16="http://schemas.microsoft.com/office/drawing/2014/main" id="{91B1EE93-9296-44DE-87E1-BD8AEB1F9CC6}"/>
              </a:ext>
            </a:extLst>
          </p:cNvPr>
          <p:cNvSpPr txBox="1"/>
          <p:nvPr/>
        </p:nvSpPr>
        <p:spPr>
          <a:xfrm>
            <a:off x="6096000" y="243026"/>
            <a:ext cx="5565858" cy="1046440"/>
          </a:xfrm>
          <a:prstGeom prst="rect">
            <a:avLst/>
          </a:prstGeom>
          <a:solidFill>
            <a:schemeClr val="accent4">
              <a:lumMod val="20000"/>
              <a:lumOff val="80000"/>
            </a:schemeClr>
          </a:solidFill>
        </p:spPr>
        <p:txBody>
          <a:bodyPr wrap="square" rtlCol="0">
            <a:spAutoFit/>
          </a:bodyPr>
          <a:lstStyle/>
          <a:p>
            <a:pPr algn="ctr"/>
            <a:r>
              <a:rPr lang="pt-BR" sz="4400" dirty="0"/>
              <a:t>ANTONIO CEPPAS</a:t>
            </a:r>
          </a:p>
          <a:p>
            <a:pPr algn="ctr"/>
            <a:r>
              <a:rPr lang="pt-BR" i="1" dirty="0"/>
              <a:t>Irmão de Franklin </a:t>
            </a:r>
            <a:r>
              <a:rPr lang="pt-BR" i="1" dirty="0" err="1"/>
              <a:t>Ceppas</a:t>
            </a:r>
            <a:endParaRPr lang="pt-BR" i="1" dirty="0"/>
          </a:p>
        </p:txBody>
      </p:sp>
      <p:sp>
        <p:nvSpPr>
          <p:cNvPr id="3" name="CaixaDeTexto 2">
            <a:extLst>
              <a:ext uri="{FF2B5EF4-FFF2-40B4-BE49-F238E27FC236}">
                <a16:creationId xmlns:a16="http://schemas.microsoft.com/office/drawing/2014/main" id="{6F7428EC-3742-4938-8975-44FFE106DB09}"/>
              </a:ext>
            </a:extLst>
          </p:cNvPr>
          <p:cNvSpPr txBox="1"/>
          <p:nvPr/>
        </p:nvSpPr>
        <p:spPr>
          <a:xfrm>
            <a:off x="6096000" y="1813311"/>
            <a:ext cx="5565858" cy="1323439"/>
          </a:xfrm>
          <a:prstGeom prst="rect">
            <a:avLst/>
          </a:prstGeom>
          <a:noFill/>
        </p:spPr>
        <p:txBody>
          <a:bodyPr wrap="square" rtlCol="0">
            <a:spAutoFit/>
          </a:bodyPr>
          <a:lstStyle/>
          <a:p>
            <a:pPr algn="ctr"/>
            <a:r>
              <a:rPr lang="pt-BR" sz="2000" dirty="0"/>
              <a:t>Presidente das Casas José Silva S/A </a:t>
            </a:r>
          </a:p>
          <a:p>
            <a:pPr algn="ctr"/>
            <a:r>
              <a:rPr lang="pt-BR" sz="2000" dirty="0"/>
              <a:t>Conselheiro do Banco Oliveira Roxo S/A</a:t>
            </a:r>
          </a:p>
          <a:p>
            <a:pPr algn="ctr"/>
            <a:r>
              <a:rPr lang="pt-BR" sz="2000" dirty="0"/>
              <a:t>Comendador da Beneficência Portuguesa</a:t>
            </a:r>
          </a:p>
          <a:p>
            <a:pPr algn="ctr"/>
            <a:r>
              <a:rPr lang="pt-BR" sz="2000" dirty="0"/>
              <a:t>Diretor do Vasco da Gama</a:t>
            </a:r>
          </a:p>
        </p:txBody>
      </p:sp>
    </p:spTree>
    <p:extLst>
      <p:ext uri="{BB962C8B-B14F-4D97-AF65-F5344CB8AC3E}">
        <p14:creationId xmlns:p14="http://schemas.microsoft.com/office/powerpoint/2010/main" val="16869656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BFAF0C-3321-492E-9940-8CCE974D4E59}"/>
              </a:ext>
            </a:extLst>
          </p:cNvPr>
          <p:cNvSpPr>
            <a:spLocks noGrp="1"/>
          </p:cNvSpPr>
          <p:nvPr>
            <p:ph type="title"/>
          </p:nvPr>
        </p:nvSpPr>
        <p:spPr>
          <a:xfrm>
            <a:off x="432761" y="186029"/>
            <a:ext cx="11326478" cy="561307"/>
          </a:xfrm>
          <a:solidFill>
            <a:schemeClr val="accent4">
              <a:lumMod val="20000"/>
              <a:lumOff val="80000"/>
            </a:schemeClr>
          </a:solidFill>
        </p:spPr>
        <p:txBody>
          <a:bodyPr>
            <a:noAutofit/>
          </a:bodyPr>
          <a:lstStyle/>
          <a:p>
            <a:pPr algn="ctr"/>
            <a:r>
              <a:rPr lang="pt-BR" b="1" dirty="0"/>
              <a:t>ANTONIO SOUZA LEMOS</a:t>
            </a:r>
          </a:p>
        </p:txBody>
      </p:sp>
      <p:pic>
        <p:nvPicPr>
          <p:cNvPr id="4" name="Imagem 3">
            <a:extLst>
              <a:ext uri="{FF2B5EF4-FFF2-40B4-BE49-F238E27FC236}">
                <a16:creationId xmlns:a16="http://schemas.microsoft.com/office/drawing/2014/main" id="{08770A71-A544-44CA-93E7-F4E73A190CDE}"/>
              </a:ext>
            </a:extLst>
          </p:cNvPr>
          <p:cNvPicPr>
            <a:picLocks noChangeAspect="1"/>
          </p:cNvPicPr>
          <p:nvPr/>
        </p:nvPicPr>
        <p:blipFill>
          <a:blip r:embed="rId2"/>
          <a:stretch>
            <a:fillRect/>
          </a:stretch>
        </p:blipFill>
        <p:spPr>
          <a:xfrm>
            <a:off x="271825" y="2390033"/>
            <a:ext cx="3794176" cy="4281938"/>
          </a:xfrm>
          <a:prstGeom prst="rect">
            <a:avLst/>
          </a:prstGeom>
        </p:spPr>
      </p:pic>
      <p:pic>
        <p:nvPicPr>
          <p:cNvPr id="5" name="Imagem 4">
            <a:extLst>
              <a:ext uri="{FF2B5EF4-FFF2-40B4-BE49-F238E27FC236}">
                <a16:creationId xmlns:a16="http://schemas.microsoft.com/office/drawing/2014/main" id="{74665947-4B3C-4265-9FE1-5F0F6BEE24CC}"/>
              </a:ext>
            </a:extLst>
          </p:cNvPr>
          <p:cNvPicPr>
            <a:picLocks noChangeAspect="1"/>
          </p:cNvPicPr>
          <p:nvPr/>
        </p:nvPicPr>
        <p:blipFill>
          <a:blip r:embed="rId3"/>
          <a:stretch>
            <a:fillRect/>
          </a:stretch>
        </p:blipFill>
        <p:spPr>
          <a:xfrm>
            <a:off x="271824" y="1996051"/>
            <a:ext cx="3512351" cy="314018"/>
          </a:xfrm>
          <a:prstGeom prst="rect">
            <a:avLst/>
          </a:prstGeom>
        </p:spPr>
      </p:pic>
      <p:pic>
        <p:nvPicPr>
          <p:cNvPr id="8" name="Imagem 7">
            <a:extLst>
              <a:ext uri="{FF2B5EF4-FFF2-40B4-BE49-F238E27FC236}">
                <a16:creationId xmlns:a16="http://schemas.microsoft.com/office/drawing/2014/main" id="{9E6ABD9A-9990-482B-A217-BF5308C7B2FD}"/>
              </a:ext>
            </a:extLst>
          </p:cNvPr>
          <p:cNvPicPr>
            <a:picLocks noChangeAspect="1"/>
          </p:cNvPicPr>
          <p:nvPr/>
        </p:nvPicPr>
        <p:blipFill>
          <a:blip r:embed="rId4"/>
          <a:stretch>
            <a:fillRect/>
          </a:stretch>
        </p:blipFill>
        <p:spPr>
          <a:xfrm>
            <a:off x="4636633" y="2310068"/>
            <a:ext cx="2829881" cy="4288898"/>
          </a:xfrm>
          <a:prstGeom prst="rect">
            <a:avLst/>
          </a:prstGeom>
        </p:spPr>
      </p:pic>
      <p:pic>
        <p:nvPicPr>
          <p:cNvPr id="9" name="Imagem 8">
            <a:extLst>
              <a:ext uri="{FF2B5EF4-FFF2-40B4-BE49-F238E27FC236}">
                <a16:creationId xmlns:a16="http://schemas.microsoft.com/office/drawing/2014/main" id="{8893FA25-6C39-4248-8FAA-CEB4DD359C01}"/>
              </a:ext>
            </a:extLst>
          </p:cNvPr>
          <p:cNvPicPr>
            <a:picLocks noChangeAspect="1"/>
          </p:cNvPicPr>
          <p:nvPr/>
        </p:nvPicPr>
        <p:blipFill>
          <a:blip r:embed="rId5"/>
          <a:stretch>
            <a:fillRect/>
          </a:stretch>
        </p:blipFill>
        <p:spPr>
          <a:xfrm>
            <a:off x="4066000" y="2021344"/>
            <a:ext cx="3400515" cy="288723"/>
          </a:xfrm>
          <a:prstGeom prst="rect">
            <a:avLst/>
          </a:prstGeom>
        </p:spPr>
      </p:pic>
      <p:pic>
        <p:nvPicPr>
          <p:cNvPr id="10" name="Imagem 9">
            <a:extLst>
              <a:ext uri="{FF2B5EF4-FFF2-40B4-BE49-F238E27FC236}">
                <a16:creationId xmlns:a16="http://schemas.microsoft.com/office/drawing/2014/main" id="{5723A9F2-E399-4032-BE97-70DB8A919CB4}"/>
              </a:ext>
            </a:extLst>
          </p:cNvPr>
          <p:cNvPicPr>
            <a:picLocks noChangeAspect="1"/>
          </p:cNvPicPr>
          <p:nvPr/>
        </p:nvPicPr>
        <p:blipFill>
          <a:blip r:embed="rId6"/>
          <a:stretch>
            <a:fillRect/>
          </a:stretch>
        </p:blipFill>
        <p:spPr>
          <a:xfrm>
            <a:off x="7748338" y="2294124"/>
            <a:ext cx="4250964" cy="4304842"/>
          </a:xfrm>
          <a:prstGeom prst="rect">
            <a:avLst/>
          </a:prstGeom>
        </p:spPr>
      </p:pic>
      <p:pic>
        <p:nvPicPr>
          <p:cNvPr id="11" name="Imagem 10">
            <a:extLst>
              <a:ext uri="{FF2B5EF4-FFF2-40B4-BE49-F238E27FC236}">
                <a16:creationId xmlns:a16="http://schemas.microsoft.com/office/drawing/2014/main" id="{DD5F46EF-97C8-4A52-9AF7-76AFBACD0D37}"/>
              </a:ext>
            </a:extLst>
          </p:cNvPr>
          <p:cNvPicPr>
            <a:picLocks noChangeAspect="1"/>
          </p:cNvPicPr>
          <p:nvPr/>
        </p:nvPicPr>
        <p:blipFill>
          <a:blip r:embed="rId7"/>
          <a:stretch>
            <a:fillRect/>
          </a:stretch>
        </p:blipFill>
        <p:spPr>
          <a:xfrm>
            <a:off x="7748338" y="1859817"/>
            <a:ext cx="4142460" cy="545959"/>
          </a:xfrm>
          <a:prstGeom prst="rect">
            <a:avLst/>
          </a:prstGeom>
        </p:spPr>
      </p:pic>
      <p:sp>
        <p:nvSpPr>
          <p:cNvPr id="3" name="CaixaDeTexto 2">
            <a:extLst>
              <a:ext uri="{FF2B5EF4-FFF2-40B4-BE49-F238E27FC236}">
                <a16:creationId xmlns:a16="http://schemas.microsoft.com/office/drawing/2014/main" id="{76CB3DA5-1033-43A1-B76B-C413C7DEC722}"/>
              </a:ext>
            </a:extLst>
          </p:cNvPr>
          <p:cNvSpPr txBox="1"/>
          <p:nvPr/>
        </p:nvSpPr>
        <p:spPr>
          <a:xfrm>
            <a:off x="432761" y="841911"/>
            <a:ext cx="11326478" cy="923330"/>
          </a:xfrm>
          <a:prstGeom prst="rect">
            <a:avLst/>
          </a:prstGeom>
          <a:noFill/>
        </p:spPr>
        <p:txBody>
          <a:bodyPr wrap="square" rtlCol="0">
            <a:spAutoFit/>
          </a:bodyPr>
          <a:lstStyle/>
          <a:p>
            <a:pPr algn="ctr"/>
            <a:r>
              <a:rPr lang="pt-BR" dirty="0"/>
              <a:t>Diretor Superintendente da Casa José Silva</a:t>
            </a:r>
          </a:p>
          <a:p>
            <a:pPr algn="ctr"/>
            <a:r>
              <a:rPr lang="pt-BR" dirty="0"/>
              <a:t>Diretor da Fábrica de Roupas Epson</a:t>
            </a:r>
          </a:p>
          <a:p>
            <a:pPr algn="ctr"/>
            <a:r>
              <a:rPr lang="pt-BR" dirty="0"/>
              <a:t>Presidente do Conselho Deliberativo da Beneficência Portuguesa </a:t>
            </a:r>
          </a:p>
        </p:txBody>
      </p:sp>
    </p:spTree>
    <p:extLst>
      <p:ext uri="{BB962C8B-B14F-4D97-AF65-F5344CB8AC3E}">
        <p14:creationId xmlns:p14="http://schemas.microsoft.com/office/powerpoint/2010/main" val="16061470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A41C4E-0FF6-49F6-9B05-761550428F77}"/>
              </a:ext>
            </a:extLst>
          </p:cNvPr>
          <p:cNvSpPr>
            <a:spLocks noGrp="1"/>
          </p:cNvSpPr>
          <p:nvPr>
            <p:ph type="title"/>
          </p:nvPr>
        </p:nvSpPr>
        <p:spPr>
          <a:xfrm>
            <a:off x="2331076" y="194060"/>
            <a:ext cx="9491955" cy="575033"/>
          </a:xfrm>
          <a:solidFill>
            <a:schemeClr val="accent4">
              <a:lumMod val="20000"/>
              <a:lumOff val="80000"/>
            </a:schemeClr>
          </a:solidFill>
        </p:spPr>
        <p:txBody>
          <a:bodyPr>
            <a:noAutofit/>
          </a:bodyPr>
          <a:lstStyle/>
          <a:p>
            <a:pPr algn="ctr"/>
            <a:r>
              <a:rPr lang="pt-BR" b="1" dirty="0"/>
              <a:t>VICTÓRIO CANNEPA</a:t>
            </a:r>
          </a:p>
        </p:txBody>
      </p:sp>
      <p:pic>
        <p:nvPicPr>
          <p:cNvPr id="4" name="Imagem 3">
            <a:extLst>
              <a:ext uri="{FF2B5EF4-FFF2-40B4-BE49-F238E27FC236}">
                <a16:creationId xmlns:a16="http://schemas.microsoft.com/office/drawing/2014/main" id="{CBAFAD7A-0B1B-4FE6-B1FD-F0F6A39B5635}"/>
              </a:ext>
            </a:extLst>
          </p:cNvPr>
          <p:cNvPicPr>
            <a:picLocks noChangeAspect="1"/>
          </p:cNvPicPr>
          <p:nvPr/>
        </p:nvPicPr>
        <p:blipFill>
          <a:blip r:embed="rId2"/>
          <a:stretch>
            <a:fillRect/>
          </a:stretch>
        </p:blipFill>
        <p:spPr>
          <a:xfrm>
            <a:off x="2154747" y="2067612"/>
            <a:ext cx="4539608" cy="3452887"/>
          </a:xfrm>
          <a:prstGeom prst="rect">
            <a:avLst/>
          </a:prstGeom>
        </p:spPr>
      </p:pic>
      <p:sp>
        <p:nvSpPr>
          <p:cNvPr id="6" name="CaixaDeTexto 5">
            <a:extLst>
              <a:ext uri="{FF2B5EF4-FFF2-40B4-BE49-F238E27FC236}">
                <a16:creationId xmlns:a16="http://schemas.microsoft.com/office/drawing/2014/main" id="{B0CF2464-16FC-4362-B22F-A0CF350B2186}"/>
              </a:ext>
            </a:extLst>
          </p:cNvPr>
          <p:cNvSpPr txBox="1"/>
          <p:nvPr/>
        </p:nvSpPr>
        <p:spPr>
          <a:xfrm>
            <a:off x="6785811" y="1260210"/>
            <a:ext cx="5227997" cy="5478423"/>
          </a:xfrm>
          <a:prstGeom prst="rect">
            <a:avLst/>
          </a:prstGeom>
          <a:noFill/>
        </p:spPr>
        <p:txBody>
          <a:bodyPr wrap="square" rtlCol="0">
            <a:spAutoFit/>
          </a:bodyPr>
          <a:lstStyle/>
          <a:p>
            <a:r>
              <a:rPr lang="pt-BR" sz="2500" dirty="0"/>
              <a:t>Foi diretor da Casa de Correção do Distrito Federal e recebeu do governo de Pernambuco através do Interventor </a:t>
            </a:r>
            <a:r>
              <a:rPr lang="pt-BR" sz="2500" dirty="0" err="1"/>
              <a:t>Agamennon</a:t>
            </a:r>
            <a:r>
              <a:rPr lang="pt-BR" sz="2500" dirty="0"/>
              <a:t> Magalhães, sob ordens do presidente Getúlio Vargas em 25 de janeiro de 1938 a Ilha de Fernando de Noronha para ser transformada em presídio político, acolhendo, sobretudo, os comunistas, aliancistas e </a:t>
            </a:r>
            <a:r>
              <a:rPr lang="pt-BR" sz="2500" b="1" u="sng" dirty="0"/>
              <a:t>integralistas</a:t>
            </a:r>
            <a:r>
              <a:rPr lang="pt-BR" sz="2500" dirty="0"/>
              <a:t>. Foi ele que avaliou o estado das edificações para pessoas que vinham “do sul e do centro do Brasil”, afirmando que a ilha poderia receber até 600 prisioneiros. </a:t>
            </a:r>
            <a:endParaRPr lang="pt-BR" dirty="0"/>
          </a:p>
        </p:txBody>
      </p:sp>
      <p:pic>
        <p:nvPicPr>
          <p:cNvPr id="8" name="Imagem 7">
            <a:extLst>
              <a:ext uri="{FF2B5EF4-FFF2-40B4-BE49-F238E27FC236}">
                <a16:creationId xmlns:a16="http://schemas.microsoft.com/office/drawing/2014/main" id="{6938EC7E-8E86-4129-A6E1-DDCF0FCBC841}"/>
              </a:ext>
            </a:extLst>
          </p:cNvPr>
          <p:cNvPicPr>
            <a:picLocks noChangeAspect="1"/>
          </p:cNvPicPr>
          <p:nvPr/>
        </p:nvPicPr>
        <p:blipFill>
          <a:blip r:embed="rId3"/>
          <a:stretch>
            <a:fillRect/>
          </a:stretch>
        </p:blipFill>
        <p:spPr>
          <a:xfrm>
            <a:off x="178192" y="194061"/>
            <a:ext cx="1885099" cy="6544572"/>
          </a:xfrm>
          <a:prstGeom prst="rect">
            <a:avLst/>
          </a:prstGeom>
        </p:spPr>
      </p:pic>
      <p:sp>
        <p:nvSpPr>
          <p:cNvPr id="3" name="CaixaDeTexto 2">
            <a:extLst>
              <a:ext uri="{FF2B5EF4-FFF2-40B4-BE49-F238E27FC236}">
                <a16:creationId xmlns:a16="http://schemas.microsoft.com/office/drawing/2014/main" id="{ADFF3FBB-9EDE-4A95-8802-B8A1D9B208E1}"/>
              </a:ext>
            </a:extLst>
          </p:cNvPr>
          <p:cNvSpPr txBox="1"/>
          <p:nvPr/>
        </p:nvSpPr>
        <p:spPr>
          <a:xfrm>
            <a:off x="303705" y="769092"/>
            <a:ext cx="11519326" cy="461665"/>
          </a:xfrm>
          <a:prstGeom prst="rect">
            <a:avLst/>
          </a:prstGeom>
          <a:noFill/>
        </p:spPr>
        <p:txBody>
          <a:bodyPr wrap="square" rtlCol="0">
            <a:spAutoFit/>
          </a:bodyPr>
          <a:lstStyle/>
          <a:p>
            <a:pPr algn="ctr"/>
            <a:r>
              <a:rPr lang="pt-BR" sz="2400" dirty="0"/>
              <a:t>Militar do exército dedicado a detenção de presos políticos </a:t>
            </a:r>
          </a:p>
        </p:txBody>
      </p:sp>
    </p:spTree>
    <p:extLst>
      <p:ext uri="{BB962C8B-B14F-4D97-AF65-F5344CB8AC3E}">
        <p14:creationId xmlns:p14="http://schemas.microsoft.com/office/powerpoint/2010/main" val="16779599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opyright: Daniel Wiedemann/ Shutterstock ">
            <a:extLst>
              <a:ext uri="{FF2B5EF4-FFF2-40B4-BE49-F238E27FC236}">
                <a16:creationId xmlns:a16="http://schemas.microsoft.com/office/drawing/2014/main" id="{A6A8998B-16E6-4C62-8322-2948261FFB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836" y="2212739"/>
            <a:ext cx="5792292" cy="3863459"/>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a:extLst>
              <a:ext uri="{FF2B5EF4-FFF2-40B4-BE49-F238E27FC236}">
                <a16:creationId xmlns:a16="http://schemas.microsoft.com/office/drawing/2014/main" id="{11B07BD7-BACB-4311-BC39-41BEF8B9D17C}"/>
              </a:ext>
            </a:extLst>
          </p:cNvPr>
          <p:cNvSpPr>
            <a:spLocks noGrp="1"/>
          </p:cNvSpPr>
          <p:nvPr>
            <p:ph type="title"/>
          </p:nvPr>
        </p:nvSpPr>
        <p:spPr>
          <a:xfrm>
            <a:off x="627648" y="364707"/>
            <a:ext cx="5704568" cy="575033"/>
          </a:xfrm>
          <a:solidFill>
            <a:schemeClr val="accent4">
              <a:lumMod val="20000"/>
              <a:lumOff val="80000"/>
            </a:schemeClr>
          </a:solidFill>
        </p:spPr>
        <p:txBody>
          <a:bodyPr>
            <a:normAutofit fontScale="90000"/>
          </a:bodyPr>
          <a:lstStyle/>
          <a:p>
            <a:pPr algn="ctr"/>
            <a:r>
              <a:rPr lang="pt-BR" b="1" dirty="0"/>
              <a:t>VICTÓRIO CANNEPA</a:t>
            </a:r>
          </a:p>
        </p:txBody>
      </p:sp>
      <p:sp>
        <p:nvSpPr>
          <p:cNvPr id="4" name="CaixaDeTexto 3">
            <a:extLst>
              <a:ext uri="{FF2B5EF4-FFF2-40B4-BE49-F238E27FC236}">
                <a16:creationId xmlns:a16="http://schemas.microsoft.com/office/drawing/2014/main" id="{FC5518B4-6C49-4862-9738-522EADAFCE61}"/>
              </a:ext>
            </a:extLst>
          </p:cNvPr>
          <p:cNvSpPr txBox="1"/>
          <p:nvPr/>
        </p:nvSpPr>
        <p:spPr>
          <a:xfrm>
            <a:off x="6529138" y="364707"/>
            <a:ext cx="5390145" cy="6093976"/>
          </a:xfrm>
          <a:prstGeom prst="rect">
            <a:avLst/>
          </a:prstGeom>
          <a:noFill/>
        </p:spPr>
        <p:txBody>
          <a:bodyPr wrap="square" rtlCol="0">
            <a:spAutoFit/>
          </a:bodyPr>
          <a:lstStyle/>
          <a:p>
            <a:r>
              <a:rPr lang="pt-BR" sz="2600" dirty="0"/>
              <a:t>No presídio de Fernando de Noronha, </a:t>
            </a:r>
          </a:p>
          <a:p>
            <a:r>
              <a:rPr lang="pt-BR" sz="2600" dirty="0"/>
              <a:t>entre outros, foram confinados os políticos </a:t>
            </a:r>
            <a:r>
              <a:rPr lang="pt-BR" sz="2600" b="1" dirty="0"/>
              <a:t>Carlos </a:t>
            </a:r>
            <a:r>
              <a:rPr lang="pt-BR" sz="2600" b="1" dirty="0" err="1"/>
              <a:t>Marighella</a:t>
            </a:r>
            <a:r>
              <a:rPr lang="pt-BR" sz="2600" b="1" dirty="0"/>
              <a:t> </a:t>
            </a:r>
            <a:r>
              <a:rPr lang="pt-BR" sz="2600" dirty="0"/>
              <a:t>e o </a:t>
            </a:r>
            <a:r>
              <a:rPr lang="pt-BR" sz="2600" b="1" dirty="0"/>
              <a:t>Miguel Arraes</a:t>
            </a:r>
            <a:r>
              <a:rPr lang="pt-BR" sz="2600" dirty="0"/>
              <a:t>. </a:t>
            </a:r>
            <a:r>
              <a:rPr lang="pt-BR" sz="2600" i="1" dirty="0"/>
              <a:t>O </a:t>
            </a:r>
            <a:r>
              <a:rPr lang="pt-BR" sz="2600" b="1" i="1" dirty="0"/>
              <a:t>Dr. Belmiro Valverde</a:t>
            </a:r>
            <a:r>
              <a:rPr lang="pt-BR" sz="2600" i="1" dirty="0"/>
              <a:t>, médico, líder integralista foi </a:t>
            </a:r>
            <a:r>
              <a:rPr lang="pt-BR" sz="2600" dirty="0"/>
              <a:t>condenado a 16 anos e meio de prisão devido o </a:t>
            </a:r>
            <a:r>
              <a:rPr lang="pt-BR" sz="2600" i="1" dirty="0"/>
              <a:t>Levante Integralista de 1938 </a:t>
            </a:r>
            <a:r>
              <a:rPr lang="pt-BR" sz="2600" dirty="0"/>
              <a:t>pelo Tribunal de Segurança Nacional, dos quais cumpriu sete, entre a ilha de Fernando de Noronha e a Ilha Grande. Foi anistiado em 19 de abril de 1945. Em 1942 todos os presos foram transferidos de Fernando de Noronha para a Colônia Dois Rios, na Ilha Grande - RJ.</a:t>
            </a:r>
          </a:p>
        </p:txBody>
      </p:sp>
      <p:sp>
        <p:nvSpPr>
          <p:cNvPr id="7" name="CaixaDeTexto 6">
            <a:extLst>
              <a:ext uri="{FF2B5EF4-FFF2-40B4-BE49-F238E27FC236}">
                <a16:creationId xmlns:a16="http://schemas.microsoft.com/office/drawing/2014/main" id="{D118A63C-E7A6-4C4D-896C-D47AB70148C3}"/>
              </a:ext>
            </a:extLst>
          </p:cNvPr>
          <p:cNvSpPr txBox="1"/>
          <p:nvPr/>
        </p:nvSpPr>
        <p:spPr>
          <a:xfrm>
            <a:off x="491836" y="953789"/>
            <a:ext cx="5792292" cy="830997"/>
          </a:xfrm>
          <a:prstGeom prst="rect">
            <a:avLst/>
          </a:prstGeom>
          <a:noFill/>
        </p:spPr>
        <p:txBody>
          <a:bodyPr wrap="square" rtlCol="0">
            <a:spAutoFit/>
          </a:bodyPr>
          <a:lstStyle/>
          <a:p>
            <a:pPr algn="ctr"/>
            <a:r>
              <a:rPr lang="pt-BR" sz="2400" dirty="0"/>
              <a:t>Militar do exército dedicado a detenção de prisioneiros políticos</a:t>
            </a:r>
          </a:p>
        </p:txBody>
      </p:sp>
    </p:spTree>
    <p:extLst>
      <p:ext uri="{BB962C8B-B14F-4D97-AF65-F5344CB8AC3E}">
        <p14:creationId xmlns:p14="http://schemas.microsoft.com/office/powerpoint/2010/main" val="12911364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4.bp.blogspot.com/_9s1e3veTfyc/SzDFiwwL-0I/AAAAAAAABMc/HjY9uMqgs-o/s320/FIL6843.JPG">
            <a:extLst>
              <a:ext uri="{FF2B5EF4-FFF2-40B4-BE49-F238E27FC236}">
                <a16:creationId xmlns:a16="http://schemas.microsoft.com/office/drawing/2014/main" id="{579FEC76-0E6E-4463-B808-85EA40F651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836" y="1485403"/>
            <a:ext cx="7799773" cy="5148784"/>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a:extLst>
              <a:ext uri="{FF2B5EF4-FFF2-40B4-BE49-F238E27FC236}">
                <a16:creationId xmlns:a16="http://schemas.microsoft.com/office/drawing/2014/main" id="{8D495DBF-097E-472F-90C4-8E84ECAC3493}"/>
              </a:ext>
            </a:extLst>
          </p:cNvPr>
          <p:cNvSpPr>
            <a:spLocks noGrp="1"/>
          </p:cNvSpPr>
          <p:nvPr>
            <p:ph type="title"/>
          </p:nvPr>
        </p:nvSpPr>
        <p:spPr>
          <a:xfrm>
            <a:off x="504324" y="308807"/>
            <a:ext cx="7596939" cy="575033"/>
          </a:xfrm>
          <a:solidFill>
            <a:schemeClr val="accent4">
              <a:lumMod val="20000"/>
              <a:lumOff val="80000"/>
            </a:schemeClr>
          </a:solidFill>
        </p:spPr>
        <p:txBody>
          <a:bodyPr>
            <a:normAutofit fontScale="90000"/>
          </a:bodyPr>
          <a:lstStyle/>
          <a:p>
            <a:pPr algn="ctr"/>
            <a:r>
              <a:rPr lang="pt-BR" b="1" dirty="0"/>
              <a:t>VICTÓRIO CANNEPA</a:t>
            </a:r>
          </a:p>
        </p:txBody>
      </p:sp>
      <p:sp>
        <p:nvSpPr>
          <p:cNvPr id="6" name="CaixaDeTexto 5">
            <a:extLst>
              <a:ext uri="{FF2B5EF4-FFF2-40B4-BE49-F238E27FC236}">
                <a16:creationId xmlns:a16="http://schemas.microsoft.com/office/drawing/2014/main" id="{30D4643E-4447-456E-8B7B-6CE97E909B51}"/>
              </a:ext>
            </a:extLst>
          </p:cNvPr>
          <p:cNvSpPr txBox="1"/>
          <p:nvPr/>
        </p:nvSpPr>
        <p:spPr>
          <a:xfrm>
            <a:off x="491836" y="953789"/>
            <a:ext cx="7596939" cy="830997"/>
          </a:xfrm>
          <a:prstGeom prst="rect">
            <a:avLst/>
          </a:prstGeom>
          <a:noFill/>
        </p:spPr>
        <p:txBody>
          <a:bodyPr wrap="square" rtlCol="0">
            <a:spAutoFit/>
          </a:bodyPr>
          <a:lstStyle/>
          <a:p>
            <a:pPr algn="ctr"/>
            <a:r>
              <a:rPr lang="pt-BR" sz="2400" dirty="0"/>
              <a:t>Militar do exército dedicado a detenção de prisioneiros políticos</a:t>
            </a:r>
          </a:p>
        </p:txBody>
      </p:sp>
      <p:sp>
        <p:nvSpPr>
          <p:cNvPr id="2" name="CaixaDeTexto 1">
            <a:extLst>
              <a:ext uri="{FF2B5EF4-FFF2-40B4-BE49-F238E27FC236}">
                <a16:creationId xmlns:a16="http://schemas.microsoft.com/office/drawing/2014/main" id="{F153EF4D-C23E-4815-9365-4BA7B387C9E5}"/>
              </a:ext>
            </a:extLst>
          </p:cNvPr>
          <p:cNvSpPr txBox="1"/>
          <p:nvPr/>
        </p:nvSpPr>
        <p:spPr>
          <a:xfrm>
            <a:off x="8550441" y="308807"/>
            <a:ext cx="3416970" cy="6370975"/>
          </a:xfrm>
          <a:prstGeom prst="rect">
            <a:avLst/>
          </a:prstGeom>
          <a:noFill/>
        </p:spPr>
        <p:txBody>
          <a:bodyPr wrap="square" rtlCol="0">
            <a:spAutoFit/>
          </a:bodyPr>
          <a:lstStyle/>
          <a:p>
            <a:r>
              <a:rPr lang="pt-BR" sz="2400" dirty="0"/>
              <a:t>Alguns presos famosos: Orígenes Lessa, por ter participado da Revolução Constitucionalista de 1932; Graciliano Ramos, em 1935, acusado de ser comunista, bem como Agildo Barata e muitos outros líderes do Partido Comunista; Nelson Rodrigues Filho e diversos membros de partidos políticos de esquerda que lutaram contra a ditadura militar de 1964. Também </a:t>
            </a:r>
            <a:r>
              <a:rPr lang="pt-BR" sz="2400" dirty="0" err="1"/>
              <a:t>Madema</a:t>
            </a:r>
            <a:r>
              <a:rPr lang="pt-BR" sz="2400" dirty="0"/>
              <a:t> Satã, Lúcio Flavio e Escadinha.</a:t>
            </a:r>
          </a:p>
        </p:txBody>
      </p:sp>
    </p:spTree>
    <p:extLst>
      <p:ext uri="{BB962C8B-B14F-4D97-AF65-F5344CB8AC3E}">
        <p14:creationId xmlns:p14="http://schemas.microsoft.com/office/powerpoint/2010/main" val="27305398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2EDA06-39DB-413F-96C0-0FD5E93A16CA}"/>
              </a:ext>
            </a:extLst>
          </p:cNvPr>
          <p:cNvSpPr>
            <a:spLocks noGrp="1"/>
          </p:cNvSpPr>
          <p:nvPr>
            <p:ph type="title"/>
          </p:nvPr>
        </p:nvSpPr>
        <p:spPr>
          <a:xfrm>
            <a:off x="316337" y="257577"/>
            <a:ext cx="11529919" cy="732900"/>
          </a:xfrm>
          <a:solidFill>
            <a:schemeClr val="accent4">
              <a:lumMod val="20000"/>
              <a:lumOff val="80000"/>
            </a:schemeClr>
          </a:solidFill>
        </p:spPr>
        <p:txBody>
          <a:bodyPr>
            <a:normAutofit/>
          </a:bodyPr>
          <a:lstStyle/>
          <a:p>
            <a:pPr algn="ctr"/>
            <a:r>
              <a:rPr lang="pt-BR" sz="4000" b="1" dirty="0"/>
              <a:t>VICENTE MEGGIOLARO</a:t>
            </a:r>
          </a:p>
        </p:txBody>
      </p:sp>
      <p:sp>
        <p:nvSpPr>
          <p:cNvPr id="3" name="Espaço Reservado para Conteúdo 2">
            <a:extLst>
              <a:ext uri="{FF2B5EF4-FFF2-40B4-BE49-F238E27FC236}">
                <a16:creationId xmlns:a16="http://schemas.microsoft.com/office/drawing/2014/main" id="{5D2D91E0-A96E-4A6D-A0A0-797AD253C232}"/>
              </a:ext>
            </a:extLst>
          </p:cNvPr>
          <p:cNvSpPr>
            <a:spLocks noGrp="1"/>
          </p:cNvSpPr>
          <p:nvPr>
            <p:ph idx="1"/>
          </p:nvPr>
        </p:nvSpPr>
        <p:spPr>
          <a:xfrm>
            <a:off x="190713" y="1934370"/>
            <a:ext cx="6386550" cy="4197525"/>
          </a:xfrm>
        </p:spPr>
        <p:txBody>
          <a:bodyPr>
            <a:normAutofit fontScale="25000" lnSpcReduction="20000"/>
          </a:bodyPr>
          <a:lstStyle/>
          <a:p>
            <a:pPr marL="0" indent="0">
              <a:buNone/>
            </a:pPr>
            <a:r>
              <a:rPr lang="pt-BR" sz="11200" dirty="0"/>
              <a:t>Comerciante, Presidente da CCPL - Cooperativa Central dos Produtores de Leite - residia na Rua Souza Lima 106, na época, endereço nobre do Rio de Janeiro.</a:t>
            </a:r>
          </a:p>
          <a:p>
            <a:pPr marL="0" indent="0">
              <a:buNone/>
            </a:pPr>
            <a:endParaRPr lang="pt-BR" sz="11200" dirty="0"/>
          </a:p>
          <a:p>
            <a:pPr marL="0" indent="0">
              <a:buNone/>
            </a:pPr>
            <a:r>
              <a:rPr lang="pt-BR" sz="11200" dirty="0"/>
              <a:t>Esteve no centro dos noticiários por muitos meses devido a crise de desabastecimento de leite na Guanabara decorrente de regulação governamental. </a:t>
            </a:r>
          </a:p>
          <a:p>
            <a:pPr marL="0" indent="0">
              <a:buNone/>
            </a:pPr>
            <a:endParaRPr lang="pt-BR" sz="11200" dirty="0"/>
          </a:p>
        </p:txBody>
      </p:sp>
      <p:pic>
        <p:nvPicPr>
          <p:cNvPr id="7" name="Imagem 6">
            <a:extLst>
              <a:ext uri="{FF2B5EF4-FFF2-40B4-BE49-F238E27FC236}">
                <a16:creationId xmlns:a16="http://schemas.microsoft.com/office/drawing/2014/main" id="{C6601BDF-1C20-41AA-8220-D4482AE731FF}"/>
              </a:ext>
            </a:extLst>
          </p:cNvPr>
          <p:cNvPicPr>
            <a:picLocks noChangeAspect="1"/>
          </p:cNvPicPr>
          <p:nvPr/>
        </p:nvPicPr>
        <p:blipFill>
          <a:blip r:embed="rId2"/>
          <a:stretch>
            <a:fillRect/>
          </a:stretch>
        </p:blipFill>
        <p:spPr>
          <a:xfrm>
            <a:off x="6465194" y="2507814"/>
            <a:ext cx="5457578" cy="3391152"/>
          </a:xfrm>
          <a:prstGeom prst="rect">
            <a:avLst/>
          </a:prstGeom>
        </p:spPr>
      </p:pic>
      <p:pic>
        <p:nvPicPr>
          <p:cNvPr id="8" name="Imagem 7">
            <a:extLst>
              <a:ext uri="{FF2B5EF4-FFF2-40B4-BE49-F238E27FC236}">
                <a16:creationId xmlns:a16="http://schemas.microsoft.com/office/drawing/2014/main" id="{ADEA8C7C-60E6-4741-8C76-CA69FA8C6F79}"/>
              </a:ext>
            </a:extLst>
          </p:cNvPr>
          <p:cNvPicPr>
            <a:picLocks noChangeAspect="1"/>
          </p:cNvPicPr>
          <p:nvPr/>
        </p:nvPicPr>
        <p:blipFill>
          <a:blip r:embed="rId3"/>
          <a:stretch>
            <a:fillRect/>
          </a:stretch>
        </p:blipFill>
        <p:spPr>
          <a:xfrm>
            <a:off x="6465194" y="1670144"/>
            <a:ext cx="5381061" cy="656812"/>
          </a:xfrm>
          <a:prstGeom prst="rect">
            <a:avLst/>
          </a:prstGeom>
        </p:spPr>
      </p:pic>
      <p:sp>
        <p:nvSpPr>
          <p:cNvPr id="4" name="CaixaDeTexto 3">
            <a:extLst>
              <a:ext uri="{FF2B5EF4-FFF2-40B4-BE49-F238E27FC236}">
                <a16:creationId xmlns:a16="http://schemas.microsoft.com/office/drawing/2014/main" id="{0FECEEFD-CCC0-4BE5-BA5E-176D5EDC3CF3}"/>
              </a:ext>
            </a:extLst>
          </p:cNvPr>
          <p:cNvSpPr txBox="1"/>
          <p:nvPr/>
        </p:nvSpPr>
        <p:spPr>
          <a:xfrm>
            <a:off x="316336" y="959034"/>
            <a:ext cx="11529919" cy="523220"/>
          </a:xfrm>
          <a:prstGeom prst="rect">
            <a:avLst/>
          </a:prstGeom>
          <a:noFill/>
        </p:spPr>
        <p:txBody>
          <a:bodyPr wrap="square" rtlCol="0">
            <a:spAutoFit/>
          </a:bodyPr>
          <a:lstStyle/>
          <a:p>
            <a:pPr algn="ctr"/>
            <a:r>
              <a:rPr lang="pt-BR" sz="2800" dirty="0"/>
              <a:t>- Empresário do leite e líder politico integralista -</a:t>
            </a:r>
          </a:p>
        </p:txBody>
      </p:sp>
    </p:spTree>
    <p:extLst>
      <p:ext uri="{BB962C8B-B14F-4D97-AF65-F5344CB8AC3E}">
        <p14:creationId xmlns:p14="http://schemas.microsoft.com/office/powerpoint/2010/main" val="27415751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AA389345-791B-4E63-859A-679750B298B3}"/>
              </a:ext>
            </a:extLst>
          </p:cNvPr>
          <p:cNvSpPr>
            <a:spLocks noGrp="1"/>
          </p:cNvSpPr>
          <p:nvPr>
            <p:ph idx="1"/>
          </p:nvPr>
        </p:nvSpPr>
        <p:spPr>
          <a:xfrm>
            <a:off x="345744" y="1601742"/>
            <a:ext cx="7870603" cy="5008700"/>
          </a:xfrm>
        </p:spPr>
        <p:txBody>
          <a:bodyPr>
            <a:normAutofit fontScale="25000" lnSpcReduction="20000"/>
          </a:bodyPr>
          <a:lstStyle/>
          <a:p>
            <a:pPr marL="0" indent="0">
              <a:buNone/>
            </a:pPr>
            <a:r>
              <a:rPr lang="pt-BR" sz="11100" b="1" dirty="0"/>
              <a:t>Seu perfil político</a:t>
            </a:r>
            <a:r>
              <a:rPr lang="pt-BR" sz="11100" dirty="0"/>
              <a:t>, foi vice-presidente do PRP - Partido de Representação Popular, era parte da AIB - Ação Integralista Brasileira, tendência política de extrema direita, criado no Brasil  em 7/10/32 fundado por Plínio Salgado, escritor modernista, jornalista e político, que participou da Semana de Arte Moderna de 1922.</a:t>
            </a:r>
          </a:p>
          <a:p>
            <a:pPr marL="0" indent="0">
              <a:buNone/>
            </a:pPr>
            <a:r>
              <a:rPr lang="pt-BR" sz="11100" dirty="0"/>
              <a:t>O integralismo era </a:t>
            </a:r>
            <a:r>
              <a:rPr lang="pt-BR" sz="11100" dirty="0" err="1"/>
              <a:t>nspirado</a:t>
            </a:r>
            <a:r>
              <a:rPr lang="pt-BR" sz="11100" dirty="0"/>
              <a:t> no nazismo e no fascismo. Os integralistas da Europa tinham uma argumentação na doutrina política social da Igreja Católica. </a:t>
            </a:r>
          </a:p>
          <a:p>
            <a:pPr marL="0" indent="0">
              <a:buNone/>
            </a:pPr>
            <a:endParaRPr lang="pt-BR" sz="2400" dirty="0"/>
          </a:p>
          <a:p>
            <a:pPr marL="0" indent="0">
              <a:buNone/>
            </a:pPr>
            <a:r>
              <a:rPr lang="pt-BR" sz="11100" dirty="0"/>
              <a:t>Na ditadura Getulista, todos os partidos foram extintos em  após a instauração do Estado Novo, efetivado em 10 de novembro de 1937.</a:t>
            </a:r>
            <a:endParaRPr lang="pt-BR" sz="1500" dirty="0"/>
          </a:p>
          <a:p>
            <a:pPr marL="0" indent="0">
              <a:buNone/>
            </a:pPr>
            <a:endParaRPr lang="pt-BR" dirty="0"/>
          </a:p>
        </p:txBody>
      </p:sp>
      <p:sp>
        <p:nvSpPr>
          <p:cNvPr id="4" name="Título 1">
            <a:extLst>
              <a:ext uri="{FF2B5EF4-FFF2-40B4-BE49-F238E27FC236}">
                <a16:creationId xmlns:a16="http://schemas.microsoft.com/office/drawing/2014/main" id="{934B0279-33B8-4D62-9781-D10A2E28F004}"/>
              </a:ext>
            </a:extLst>
          </p:cNvPr>
          <p:cNvSpPr>
            <a:spLocks noGrp="1"/>
          </p:cNvSpPr>
          <p:nvPr>
            <p:ph type="title"/>
          </p:nvPr>
        </p:nvSpPr>
        <p:spPr>
          <a:xfrm>
            <a:off x="316337" y="209570"/>
            <a:ext cx="8412269" cy="600790"/>
          </a:xfrm>
          <a:solidFill>
            <a:schemeClr val="accent4">
              <a:lumMod val="20000"/>
              <a:lumOff val="80000"/>
            </a:schemeClr>
          </a:solidFill>
        </p:spPr>
        <p:txBody>
          <a:bodyPr>
            <a:normAutofit fontScale="90000"/>
          </a:bodyPr>
          <a:lstStyle/>
          <a:p>
            <a:pPr algn="ctr"/>
            <a:r>
              <a:rPr lang="pt-BR" sz="4000" b="1" dirty="0"/>
              <a:t>VICENTE MEGGIOLARO</a:t>
            </a:r>
          </a:p>
        </p:txBody>
      </p:sp>
      <p:sp>
        <p:nvSpPr>
          <p:cNvPr id="5" name="CaixaDeTexto 4">
            <a:extLst>
              <a:ext uri="{FF2B5EF4-FFF2-40B4-BE49-F238E27FC236}">
                <a16:creationId xmlns:a16="http://schemas.microsoft.com/office/drawing/2014/main" id="{73E0EDFE-E7FC-461F-9944-A9DC3C242104}"/>
              </a:ext>
            </a:extLst>
          </p:cNvPr>
          <p:cNvSpPr txBox="1"/>
          <p:nvPr/>
        </p:nvSpPr>
        <p:spPr>
          <a:xfrm>
            <a:off x="345745" y="810360"/>
            <a:ext cx="8382862" cy="523220"/>
          </a:xfrm>
          <a:prstGeom prst="rect">
            <a:avLst/>
          </a:prstGeom>
          <a:noFill/>
        </p:spPr>
        <p:txBody>
          <a:bodyPr wrap="square" rtlCol="0">
            <a:spAutoFit/>
          </a:bodyPr>
          <a:lstStyle/>
          <a:p>
            <a:pPr algn="ctr"/>
            <a:r>
              <a:rPr lang="pt-BR" sz="2800" dirty="0"/>
              <a:t>- Empresário do leite e líder politico integralista -</a:t>
            </a:r>
          </a:p>
        </p:txBody>
      </p:sp>
      <p:pic>
        <p:nvPicPr>
          <p:cNvPr id="6" name="Picture 2" descr="https://2.bp.blogspot.com/-HrjwAJ1XTVY/WeDF7g8cooI/AAAAAAAADQI/p3a8ZAiHljI1tZiyTV6xvF0Ur8O3JJ0hgCLcBGAs/s400/Livro%2BPlinio%2BSalgado.jpg">
            <a:extLst>
              <a:ext uri="{FF2B5EF4-FFF2-40B4-BE49-F238E27FC236}">
                <a16:creationId xmlns:a16="http://schemas.microsoft.com/office/drawing/2014/main" id="{33C737A9-A38D-4170-B12C-A92811DEC1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9475" y="1601742"/>
            <a:ext cx="2657787" cy="3159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Logo of AÃ§Ã£o Integralista Brasileira original version.svg">
            <a:extLst>
              <a:ext uri="{FF2B5EF4-FFF2-40B4-BE49-F238E27FC236}">
                <a16:creationId xmlns:a16="http://schemas.microsoft.com/office/drawing/2014/main" id="{0D33FBEB-F925-489B-A089-7C8DC024F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7412" y="209570"/>
            <a:ext cx="1221911" cy="1221911"/>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Imagem relacionada">
            <a:extLst>
              <a:ext uri="{FF2B5EF4-FFF2-40B4-BE49-F238E27FC236}">
                <a16:creationId xmlns:a16="http://schemas.microsoft.com/office/drawing/2014/main" id="{53BBF900-95F1-4256-8DDC-82888BEBC8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0010" y="5029473"/>
            <a:ext cx="2976718" cy="1582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8271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https://3.bp.blogspot.com/-hgZgX94TPuQ/WYDEKaPCqPI/AAAAAAAADM0/QNJKX09HvTYFKiFGCoQCGZU_DVjB2-CMgCLcBGAs/s400/1.jpg">
            <a:extLst>
              <a:ext uri="{FF2B5EF4-FFF2-40B4-BE49-F238E27FC236}">
                <a16:creationId xmlns:a16="http://schemas.microsoft.com/office/drawing/2014/main" id="{3708BA26-6C89-4D41-8244-FE501FEAAC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744" y="392994"/>
            <a:ext cx="4119113" cy="6072012"/>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a:extLst>
              <a:ext uri="{FF2B5EF4-FFF2-40B4-BE49-F238E27FC236}">
                <a16:creationId xmlns:a16="http://schemas.microsoft.com/office/drawing/2014/main" id="{3EE73A49-9D19-43AF-B1AD-8A0EF552C364}"/>
              </a:ext>
            </a:extLst>
          </p:cNvPr>
          <p:cNvSpPr txBox="1"/>
          <p:nvPr/>
        </p:nvSpPr>
        <p:spPr>
          <a:xfrm>
            <a:off x="4860758" y="1642378"/>
            <a:ext cx="7096350" cy="4832092"/>
          </a:xfrm>
          <a:prstGeom prst="rect">
            <a:avLst/>
          </a:prstGeom>
          <a:noFill/>
        </p:spPr>
        <p:txBody>
          <a:bodyPr wrap="square" rtlCol="0">
            <a:spAutoFit/>
          </a:bodyPr>
          <a:lstStyle/>
          <a:p>
            <a:r>
              <a:rPr lang="pt-BR" sz="2800" dirty="0"/>
              <a:t>Documento à esquerda, produzido pela </a:t>
            </a:r>
            <a:r>
              <a:rPr lang="pt-BR" sz="2800" b="1" i="1" dirty="0"/>
              <a:t>"Junta Executiva do Empréstimo do Sigma - JEES"</a:t>
            </a:r>
            <a:r>
              <a:rPr lang="pt-BR" sz="2800" dirty="0"/>
              <a:t>, com dados sobre o plebiscito, respondendo pelo órgão os diretores, Alfredo Luiz Greve (Chefe), Armando Simões de Castro (Diretor), </a:t>
            </a:r>
            <a:r>
              <a:rPr lang="pt-BR" sz="2800" dirty="0" err="1"/>
              <a:t>Orozimbo</a:t>
            </a:r>
            <a:r>
              <a:rPr lang="pt-BR" sz="2800" dirty="0"/>
              <a:t> Octavio Roxo Loureiro (Diretor), Renato Rocha Miranda (Conselheiro Fiscal), Marcos de Souza Dantas (Conselheiro Fiscal) e Vicente </a:t>
            </a:r>
            <a:r>
              <a:rPr lang="pt-BR" sz="2800" dirty="0" err="1"/>
              <a:t>Meggiolaro</a:t>
            </a:r>
            <a:r>
              <a:rPr lang="pt-BR" sz="2800" dirty="0"/>
              <a:t> (Conselheiro Fiscal), trata-se de números de votos e os candidatos indicados pelos eleitores.</a:t>
            </a:r>
            <a:endParaRPr lang="pt-BR" sz="3600" dirty="0"/>
          </a:p>
        </p:txBody>
      </p:sp>
      <p:sp>
        <p:nvSpPr>
          <p:cNvPr id="11" name="Título 1">
            <a:extLst>
              <a:ext uri="{FF2B5EF4-FFF2-40B4-BE49-F238E27FC236}">
                <a16:creationId xmlns:a16="http://schemas.microsoft.com/office/drawing/2014/main" id="{5F57D238-D442-4C31-A24E-DD3C794854E8}"/>
              </a:ext>
            </a:extLst>
          </p:cNvPr>
          <p:cNvSpPr>
            <a:spLocks noGrp="1"/>
          </p:cNvSpPr>
          <p:nvPr>
            <p:ph type="title"/>
          </p:nvPr>
        </p:nvSpPr>
        <p:spPr>
          <a:xfrm>
            <a:off x="4860758" y="209570"/>
            <a:ext cx="6985498" cy="755108"/>
          </a:xfrm>
          <a:solidFill>
            <a:schemeClr val="accent4">
              <a:lumMod val="20000"/>
              <a:lumOff val="80000"/>
            </a:schemeClr>
          </a:solidFill>
        </p:spPr>
        <p:txBody>
          <a:bodyPr>
            <a:normAutofit/>
          </a:bodyPr>
          <a:lstStyle/>
          <a:p>
            <a:pPr algn="ctr"/>
            <a:r>
              <a:rPr lang="pt-BR" sz="4000" b="1" dirty="0"/>
              <a:t>VICENTE MEGGIOLARO</a:t>
            </a:r>
          </a:p>
        </p:txBody>
      </p:sp>
      <p:sp>
        <p:nvSpPr>
          <p:cNvPr id="12" name="CaixaDeTexto 11">
            <a:extLst>
              <a:ext uri="{FF2B5EF4-FFF2-40B4-BE49-F238E27FC236}">
                <a16:creationId xmlns:a16="http://schemas.microsoft.com/office/drawing/2014/main" id="{CB199BF1-0AD4-4E3B-8F78-990171B508D8}"/>
              </a:ext>
            </a:extLst>
          </p:cNvPr>
          <p:cNvSpPr txBox="1"/>
          <p:nvPr/>
        </p:nvSpPr>
        <p:spPr>
          <a:xfrm>
            <a:off x="5241338" y="964678"/>
            <a:ext cx="6224337" cy="523220"/>
          </a:xfrm>
          <a:prstGeom prst="rect">
            <a:avLst/>
          </a:prstGeom>
          <a:noFill/>
        </p:spPr>
        <p:txBody>
          <a:bodyPr wrap="square" rtlCol="0">
            <a:spAutoFit/>
          </a:bodyPr>
          <a:lstStyle/>
          <a:p>
            <a:pPr algn="ctr"/>
            <a:r>
              <a:rPr lang="pt-BR" sz="2800" dirty="0"/>
              <a:t>- Empresário e líder politico integralista -</a:t>
            </a:r>
          </a:p>
        </p:txBody>
      </p:sp>
    </p:spTree>
    <p:extLst>
      <p:ext uri="{BB962C8B-B14F-4D97-AF65-F5344CB8AC3E}">
        <p14:creationId xmlns:p14="http://schemas.microsoft.com/office/powerpoint/2010/main" val="24856974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esultado de imagem para foto palacio guanabara em 1938">
            <a:extLst>
              <a:ext uri="{FF2B5EF4-FFF2-40B4-BE49-F238E27FC236}">
                <a16:creationId xmlns:a16="http://schemas.microsoft.com/office/drawing/2014/main" id="{9D748A4C-7CFF-4F0A-BA02-07DBA07BB2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781" y="1232616"/>
            <a:ext cx="10714437" cy="5245458"/>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434E8F5C-97B6-4EA5-BBD4-3B68E96FB4E7}"/>
              </a:ext>
            </a:extLst>
          </p:cNvPr>
          <p:cNvSpPr>
            <a:spLocks noGrp="1"/>
          </p:cNvSpPr>
          <p:nvPr>
            <p:ph type="title"/>
          </p:nvPr>
        </p:nvSpPr>
        <p:spPr>
          <a:xfrm>
            <a:off x="465221" y="365126"/>
            <a:ext cx="11357811" cy="677611"/>
          </a:xfrm>
          <a:solidFill>
            <a:schemeClr val="accent4">
              <a:lumMod val="20000"/>
              <a:lumOff val="80000"/>
            </a:schemeClr>
          </a:solidFill>
        </p:spPr>
        <p:txBody>
          <a:bodyPr>
            <a:normAutofit fontScale="90000"/>
          </a:bodyPr>
          <a:lstStyle/>
          <a:p>
            <a:pPr algn="ctr"/>
            <a:r>
              <a:rPr lang="pt-BR" sz="4800" b="1" dirty="0"/>
              <a:t>LEVANTE INTEGRALISTA EM 11/05/1938</a:t>
            </a:r>
          </a:p>
        </p:txBody>
      </p:sp>
    </p:spTree>
    <p:extLst>
      <p:ext uri="{BB962C8B-B14F-4D97-AF65-F5344CB8AC3E}">
        <p14:creationId xmlns:p14="http://schemas.microsoft.com/office/powerpoint/2010/main" val="36103345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Resultado de imagem para fotos do levante integralista">
            <a:extLst>
              <a:ext uri="{FF2B5EF4-FFF2-40B4-BE49-F238E27FC236}">
                <a16:creationId xmlns:a16="http://schemas.microsoft.com/office/drawing/2014/main" id="{029E4308-0DB1-441E-ACAF-08B805E00B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095" y="267120"/>
            <a:ext cx="10245958" cy="5986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795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2A0FA1-295C-4917-A693-7D2756410A69}"/>
              </a:ext>
            </a:extLst>
          </p:cNvPr>
          <p:cNvSpPr>
            <a:spLocks noGrp="1"/>
          </p:cNvSpPr>
          <p:nvPr>
            <p:ph type="title"/>
          </p:nvPr>
        </p:nvSpPr>
        <p:spPr>
          <a:xfrm>
            <a:off x="838200" y="449532"/>
            <a:ext cx="10515600" cy="760290"/>
          </a:xfrm>
          <a:solidFill>
            <a:schemeClr val="accent4">
              <a:lumMod val="20000"/>
              <a:lumOff val="80000"/>
            </a:schemeClr>
          </a:solidFill>
        </p:spPr>
        <p:txBody>
          <a:bodyPr>
            <a:normAutofit fontScale="90000"/>
          </a:bodyPr>
          <a:lstStyle/>
          <a:p>
            <a:pPr algn="ctr"/>
            <a:r>
              <a:rPr lang="pt-BR" sz="5400" b="1" dirty="0"/>
              <a:t>Cenário Esportivo no Brasil em 1952</a:t>
            </a:r>
          </a:p>
        </p:txBody>
      </p:sp>
      <p:sp>
        <p:nvSpPr>
          <p:cNvPr id="3" name="Espaço Reservado para Conteúdo 2">
            <a:extLst>
              <a:ext uri="{FF2B5EF4-FFF2-40B4-BE49-F238E27FC236}">
                <a16:creationId xmlns:a16="http://schemas.microsoft.com/office/drawing/2014/main" id="{5BFD17F6-0B69-4E0A-A387-2FF516671A1E}"/>
              </a:ext>
            </a:extLst>
          </p:cNvPr>
          <p:cNvSpPr>
            <a:spLocks noGrp="1"/>
          </p:cNvSpPr>
          <p:nvPr>
            <p:ph idx="1"/>
          </p:nvPr>
        </p:nvSpPr>
        <p:spPr>
          <a:xfrm>
            <a:off x="497305" y="1411704"/>
            <a:ext cx="11309683" cy="5277853"/>
          </a:xfrm>
        </p:spPr>
        <p:txBody>
          <a:bodyPr>
            <a:normAutofit fontScale="92500" lnSpcReduction="10000"/>
          </a:bodyPr>
          <a:lstStyle/>
          <a:p>
            <a:pPr marL="0" indent="0">
              <a:buNone/>
            </a:pPr>
            <a:r>
              <a:rPr lang="pt-BR" sz="3600" b="1" dirty="0"/>
              <a:t>A Copa Rio de 1952 </a:t>
            </a:r>
            <a:r>
              <a:rPr lang="pt-BR" sz="3200" dirty="0"/>
              <a:t>ou simplesmente Copa Rio foi disputada por oito equipes de sete países da América do Sul e da Europa entre 13 de julho e 2 de agosto de 1952 no Rio de Janeiro e em São Paulo, nos estádios do Maracanã e do Pacaembu, respectivamente. O Fluminense sagrou-se campeão de forma invicta. Foi o primeiro campeonato mundial interclubes.  </a:t>
            </a:r>
            <a:r>
              <a:rPr lang="pt-BR" sz="2600" dirty="0"/>
              <a:t>(O Fluminense reclama por este título como campeão mundial) </a:t>
            </a:r>
            <a:endParaRPr lang="pt-BR" sz="3200" dirty="0"/>
          </a:p>
          <a:p>
            <a:pPr marL="0" indent="0">
              <a:buNone/>
            </a:pPr>
            <a:r>
              <a:rPr lang="pt-BR" sz="3600" b="1" dirty="0"/>
              <a:t>A seleção brasileira de futebol </a:t>
            </a:r>
            <a:r>
              <a:rPr lang="pt-BR" sz="3200" dirty="0"/>
              <a:t>masculino estreou nos Jogos Olímpicos em 1952 em </a:t>
            </a:r>
            <a:r>
              <a:rPr lang="pt-BR" sz="3200" dirty="0" err="1"/>
              <a:t>Henlsinque</a:t>
            </a:r>
            <a:r>
              <a:rPr lang="pt-BR" sz="3200" dirty="0"/>
              <a:t>, na Finlândia. Os cartolas tinham como meta reerguer o futebol brasileiro após a derrota da seleção na Copa de 1950 para o Uruguai no Maracanã. O trauma foi tão grande que a mudança chegou, inclusive, aos uniformes, sendo que o branco e azul foi abandonado e pela primeira vez foi usado a camisa verde e amarela.</a:t>
            </a:r>
          </a:p>
        </p:txBody>
      </p:sp>
    </p:spTree>
    <p:extLst>
      <p:ext uri="{BB962C8B-B14F-4D97-AF65-F5344CB8AC3E}">
        <p14:creationId xmlns:p14="http://schemas.microsoft.com/office/powerpoint/2010/main" val="10264296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3F94E1-1031-45AD-9AD7-95D4E73F5FD0}"/>
              </a:ext>
            </a:extLst>
          </p:cNvPr>
          <p:cNvSpPr>
            <a:spLocks noGrp="1"/>
          </p:cNvSpPr>
          <p:nvPr>
            <p:ph type="title"/>
          </p:nvPr>
        </p:nvSpPr>
        <p:spPr>
          <a:xfrm>
            <a:off x="246560" y="224590"/>
            <a:ext cx="6849980" cy="1235242"/>
          </a:xfrm>
          <a:solidFill>
            <a:schemeClr val="accent4">
              <a:lumMod val="20000"/>
              <a:lumOff val="80000"/>
            </a:schemeClr>
          </a:solidFill>
        </p:spPr>
        <p:txBody>
          <a:bodyPr>
            <a:normAutofit/>
          </a:bodyPr>
          <a:lstStyle/>
          <a:p>
            <a:pPr algn="ctr"/>
            <a:r>
              <a:rPr lang="pt-BR" sz="4000" b="1" dirty="0"/>
              <a:t>Dr. BELMIRO VALVERDE no Levante de 11/05/1938</a:t>
            </a:r>
          </a:p>
        </p:txBody>
      </p:sp>
      <p:pic>
        <p:nvPicPr>
          <p:cNvPr id="14344" name="Picture 8" descr="http://www.anm.org.br/arquivos/5701500.jpg">
            <a:extLst>
              <a:ext uri="{FF2B5EF4-FFF2-40B4-BE49-F238E27FC236}">
                <a16:creationId xmlns:a16="http://schemas.microsoft.com/office/drawing/2014/main" id="{3557C28A-DA9B-4D20-970D-19C883BD30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8430" y="365126"/>
            <a:ext cx="4338348" cy="588990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37FEA69E-05BB-43C6-93AF-7701DB376A92}"/>
              </a:ext>
            </a:extLst>
          </p:cNvPr>
          <p:cNvSpPr txBox="1"/>
          <p:nvPr/>
        </p:nvSpPr>
        <p:spPr>
          <a:xfrm>
            <a:off x="246560" y="1620253"/>
            <a:ext cx="6849980" cy="4893647"/>
          </a:xfrm>
          <a:prstGeom prst="rect">
            <a:avLst/>
          </a:prstGeom>
          <a:noFill/>
        </p:spPr>
        <p:txBody>
          <a:bodyPr wrap="square" rtlCol="0">
            <a:spAutoFit/>
          </a:bodyPr>
          <a:lstStyle/>
          <a:p>
            <a:r>
              <a:rPr lang="pt-BR" sz="2400" dirty="0"/>
              <a:t>Na foto, Dr. BELMIRO VALVERDE, médico, também líder do Levante Integralista e corregionário político de </a:t>
            </a:r>
            <a:r>
              <a:rPr lang="pt-BR" sz="2400" b="1" dirty="0"/>
              <a:t>VICENTE MEGGIOLARO</a:t>
            </a:r>
            <a:r>
              <a:rPr lang="pt-BR" sz="2400" dirty="0"/>
              <a:t>.</a:t>
            </a:r>
          </a:p>
          <a:p>
            <a:endParaRPr lang="pt-BR" sz="2400" dirty="0"/>
          </a:p>
          <a:p>
            <a:r>
              <a:rPr lang="pt-BR" sz="2400" dirty="0"/>
              <a:t>O Dr. BELMIRO VALVERDE era membro da Academia Brasileira de Medicina desde 1915 e Dr. </a:t>
            </a:r>
            <a:r>
              <a:rPr lang="pt-BR" sz="2400" b="1" dirty="0"/>
              <a:t>ARNALDO DE MORAES</a:t>
            </a:r>
            <a:r>
              <a:rPr lang="pt-BR" sz="2400" dirty="0"/>
              <a:t> foi eleito em 1938, portanto, eram colegas da mesma academia.</a:t>
            </a:r>
          </a:p>
          <a:p>
            <a:endParaRPr lang="pt-BR" sz="2400" dirty="0"/>
          </a:p>
          <a:p>
            <a:r>
              <a:rPr lang="pt-BR" sz="2400" dirty="0"/>
              <a:t>Dr. BELMIRO foi preso e transferido para a Detenção de Fernando de Noronha sob a chefia do </a:t>
            </a:r>
            <a:r>
              <a:rPr lang="pt-BR" sz="2400" b="1" dirty="0"/>
              <a:t>VICTÓRIO CANNEPA</a:t>
            </a:r>
            <a:r>
              <a:rPr lang="pt-BR" sz="2400" dirty="0"/>
              <a:t> e posto em liberdade, em 19 de abril de 1945. </a:t>
            </a:r>
          </a:p>
        </p:txBody>
      </p:sp>
    </p:spTree>
    <p:extLst>
      <p:ext uri="{BB962C8B-B14F-4D97-AF65-F5344CB8AC3E}">
        <p14:creationId xmlns:p14="http://schemas.microsoft.com/office/powerpoint/2010/main" val="12451545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9EB3AC80-90B9-4E5B-8195-3AF8C14E3CDD}"/>
              </a:ext>
            </a:extLst>
          </p:cNvPr>
          <p:cNvSpPr>
            <a:spLocks noGrp="1"/>
          </p:cNvSpPr>
          <p:nvPr>
            <p:ph idx="1"/>
          </p:nvPr>
        </p:nvSpPr>
        <p:spPr>
          <a:xfrm>
            <a:off x="331040" y="1488647"/>
            <a:ext cx="8155234" cy="4831941"/>
          </a:xfrm>
        </p:spPr>
        <p:txBody>
          <a:bodyPr>
            <a:normAutofit fontScale="55000" lnSpcReduction="20000"/>
          </a:bodyPr>
          <a:lstStyle/>
          <a:p>
            <a:pPr marL="0" indent="0">
              <a:buNone/>
            </a:pPr>
            <a:r>
              <a:rPr lang="pt-BR" sz="5100" dirty="0"/>
              <a:t>Vicente </a:t>
            </a:r>
            <a:r>
              <a:rPr lang="pt-BR" sz="5100" dirty="0" err="1"/>
              <a:t>Meggiolaro</a:t>
            </a:r>
            <a:r>
              <a:rPr lang="pt-BR" sz="5100" dirty="0"/>
              <a:t>, transcrito do Jornal do Comercio, de 18/05/1955, dirigiu ao povo brasileiro, através da Radio Copacabana e Radio Globo, nos dias 13 e 14 de setembro de 1955(?), com uma longa proclamação em defesa de PLINIO SALGADO, </a:t>
            </a:r>
            <a:r>
              <a:rPr lang="pt-BR" sz="5100" b="1" dirty="0"/>
              <a:t>que havia sido caluniado pelo </a:t>
            </a:r>
            <a:r>
              <a:rPr lang="pt-BR" sz="5100" b="1" dirty="0" err="1"/>
              <a:t>ex-correligionário</a:t>
            </a:r>
            <a:r>
              <a:rPr lang="pt-BR" sz="5100" b="1" dirty="0"/>
              <a:t> BELMIRO VALVERDE</a:t>
            </a:r>
            <a:r>
              <a:rPr lang="pt-BR" sz="5100" dirty="0"/>
              <a:t>, que havia se “arrependido em público” e auto nomeado de chefe da tentativa de golpe a Getúlio Vargas em 11/05/1938, conhecido como </a:t>
            </a:r>
            <a:r>
              <a:rPr lang="pt-BR" sz="5100" b="1" dirty="0"/>
              <a:t>Levante Integralista </a:t>
            </a:r>
            <a:r>
              <a:rPr lang="pt-BR" sz="5100" dirty="0"/>
              <a:t>num plano frustrado por desistência dos militares antigetulistas. </a:t>
            </a:r>
          </a:p>
          <a:p>
            <a:pPr marL="0" indent="0">
              <a:buNone/>
            </a:pPr>
            <a:r>
              <a:rPr lang="pt-BR" sz="5800" b="1" dirty="0"/>
              <a:t>Vicente </a:t>
            </a:r>
            <a:r>
              <a:rPr lang="pt-BR" sz="5800" b="1" dirty="0" err="1"/>
              <a:t>Meggiolaro</a:t>
            </a:r>
            <a:r>
              <a:rPr lang="pt-BR" sz="5800" b="1" dirty="0"/>
              <a:t> foi preso, pelo menos duas vezes, sendo a última na noite de 11 para 12 de maio de 1938, no dia seguinte da tentativa de golpe. </a:t>
            </a:r>
            <a:endParaRPr lang="pt-BR" sz="5800" dirty="0"/>
          </a:p>
          <a:p>
            <a:pPr marL="0" indent="0">
              <a:buNone/>
            </a:pPr>
            <a:endParaRPr lang="pt-BR" dirty="0"/>
          </a:p>
        </p:txBody>
      </p:sp>
      <p:sp>
        <p:nvSpPr>
          <p:cNvPr id="4" name="Título 1">
            <a:extLst>
              <a:ext uri="{FF2B5EF4-FFF2-40B4-BE49-F238E27FC236}">
                <a16:creationId xmlns:a16="http://schemas.microsoft.com/office/drawing/2014/main" id="{21DD0871-2A43-451F-9D65-1463198CBD78}"/>
              </a:ext>
            </a:extLst>
          </p:cNvPr>
          <p:cNvSpPr>
            <a:spLocks noGrp="1"/>
          </p:cNvSpPr>
          <p:nvPr>
            <p:ph type="title"/>
          </p:nvPr>
        </p:nvSpPr>
        <p:spPr>
          <a:xfrm>
            <a:off x="445826" y="193938"/>
            <a:ext cx="8040446" cy="647354"/>
          </a:xfrm>
          <a:solidFill>
            <a:schemeClr val="accent4">
              <a:lumMod val="20000"/>
              <a:lumOff val="80000"/>
            </a:schemeClr>
          </a:solidFill>
        </p:spPr>
        <p:txBody>
          <a:bodyPr>
            <a:noAutofit/>
          </a:bodyPr>
          <a:lstStyle/>
          <a:p>
            <a:pPr algn="ctr"/>
            <a:r>
              <a:rPr lang="pt-BR" sz="4000" b="1" dirty="0"/>
              <a:t>VICENTE MEGGIOLARO</a:t>
            </a:r>
          </a:p>
        </p:txBody>
      </p:sp>
      <p:sp>
        <p:nvSpPr>
          <p:cNvPr id="5" name="CaixaDeTexto 4">
            <a:extLst>
              <a:ext uri="{FF2B5EF4-FFF2-40B4-BE49-F238E27FC236}">
                <a16:creationId xmlns:a16="http://schemas.microsoft.com/office/drawing/2014/main" id="{99386B8D-1E4C-436B-A0D8-AA4F276D9267}"/>
              </a:ext>
            </a:extLst>
          </p:cNvPr>
          <p:cNvSpPr txBox="1"/>
          <p:nvPr/>
        </p:nvSpPr>
        <p:spPr>
          <a:xfrm>
            <a:off x="331039" y="841292"/>
            <a:ext cx="8155233" cy="523220"/>
          </a:xfrm>
          <a:prstGeom prst="rect">
            <a:avLst/>
          </a:prstGeom>
          <a:noFill/>
        </p:spPr>
        <p:txBody>
          <a:bodyPr wrap="square" rtlCol="0">
            <a:spAutoFit/>
          </a:bodyPr>
          <a:lstStyle/>
          <a:p>
            <a:pPr algn="ctr"/>
            <a:r>
              <a:rPr lang="pt-BR" sz="2800" dirty="0"/>
              <a:t>- Empresário e líder politico integralista -</a:t>
            </a:r>
          </a:p>
        </p:txBody>
      </p:sp>
      <p:pic>
        <p:nvPicPr>
          <p:cNvPr id="4098" name="Picture 2" descr="http://projetos.eusoufamecos.net/memoria/wp-content/uploads/2015/05/Consultor1952-001.jpg">
            <a:extLst>
              <a:ext uri="{FF2B5EF4-FFF2-40B4-BE49-F238E27FC236}">
                <a16:creationId xmlns:a16="http://schemas.microsoft.com/office/drawing/2014/main" id="{911F56E1-99AB-4988-9B41-5D388FB8F1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1109" y="2503494"/>
            <a:ext cx="3139851" cy="410041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GR - 1955 â A RÃ¡dio Globo Ã© transferida para o mesmo prÃ©dio do jornal O Globo, na Rua Irineu Marinho">
            <a:extLst>
              <a:ext uri="{FF2B5EF4-FFF2-40B4-BE49-F238E27FC236}">
                <a16:creationId xmlns:a16="http://schemas.microsoft.com/office/drawing/2014/main" id="{9119B9E1-7E21-4B8B-9C7E-3BF30B05A3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1109" y="193938"/>
            <a:ext cx="3025065" cy="2016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7288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57552C61-592B-41C6-AF55-EAEC691D2920}"/>
              </a:ext>
            </a:extLst>
          </p:cNvPr>
          <p:cNvPicPr>
            <a:picLocks noChangeAspect="1"/>
          </p:cNvPicPr>
          <p:nvPr/>
        </p:nvPicPr>
        <p:blipFill>
          <a:blip r:embed="rId2"/>
          <a:stretch>
            <a:fillRect/>
          </a:stretch>
        </p:blipFill>
        <p:spPr>
          <a:xfrm>
            <a:off x="406785" y="930442"/>
            <a:ext cx="3876855" cy="5755583"/>
          </a:xfrm>
          <a:prstGeom prst="rect">
            <a:avLst/>
          </a:prstGeom>
        </p:spPr>
      </p:pic>
      <p:pic>
        <p:nvPicPr>
          <p:cNvPr id="5" name="Imagem 4">
            <a:extLst>
              <a:ext uri="{FF2B5EF4-FFF2-40B4-BE49-F238E27FC236}">
                <a16:creationId xmlns:a16="http://schemas.microsoft.com/office/drawing/2014/main" id="{BE6E8831-21E3-48F2-8402-6DC7104580AC}"/>
              </a:ext>
            </a:extLst>
          </p:cNvPr>
          <p:cNvPicPr>
            <a:picLocks noChangeAspect="1"/>
          </p:cNvPicPr>
          <p:nvPr/>
        </p:nvPicPr>
        <p:blipFill>
          <a:blip r:embed="rId3"/>
          <a:stretch>
            <a:fillRect/>
          </a:stretch>
        </p:blipFill>
        <p:spPr>
          <a:xfrm>
            <a:off x="406785" y="484587"/>
            <a:ext cx="3876855" cy="445855"/>
          </a:xfrm>
          <a:prstGeom prst="rect">
            <a:avLst/>
          </a:prstGeom>
        </p:spPr>
      </p:pic>
      <p:sp>
        <p:nvSpPr>
          <p:cNvPr id="6" name="Título 1">
            <a:extLst>
              <a:ext uri="{FF2B5EF4-FFF2-40B4-BE49-F238E27FC236}">
                <a16:creationId xmlns:a16="http://schemas.microsoft.com/office/drawing/2014/main" id="{7265BE6C-7A03-44DE-B619-8A552D9816E4}"/>
              </a:ext>
            </a:extLst>
          </p:cNvPr>
          <p:cNvSpPr>
            <a:spLocks noGrp="1"/>
          </p:cNvSpPr>
          <p:nvPr>
            <p:ph type="title"/>
          </p:nvPr>
        </p:nvSpPr>
        <p:spPr>
          <a:xfrm>
            <a:off x="5342019" y="893870"/>
            <a:ext cx="5823283" cy="647354"/>
          </a:xfrm>
          <a:solidFill>
            <a:schemeClr val="accent4">
              <a:lumMod val="20000"/>
              <a:lumOff val="80000"/>
            </a:schemeClr>
          </a:solidFill>
        </p:spPr>
        <p:txBody>
          <a:bodyPr>
            <a:noAutofit/>
          </a:bodyPr>
          <a:lstStyle/>
          <a:p>
            <a:pPr algn="ctr"/>
            <a:r>
              <a:rPr lang="pt-BR" sz="4000" b="1" dirty="0"/>
              <a:t>VICENTE MEGGIOLARO</a:t>
            </a:r>
          </a:p>
        </p:txBody>
      </p:sp>
      <p:sp>
        <p:nvSpPr>
          <p:cNvPr id="7" name="CaixaDeTexto 6">
            <a:extLst>
              <a:ext uri="{FF2B5EF4-FFF2-40B4-BE49-F238E27FC236}">
                <a16:creationId xmlns:a16="http://schemas.microsoft.com/office/drawing/2014/main" id="{056034E8-A2B0-4C64-9393-802B5771F856}"/>
              </a:ext>
            </a:extLst>
          </p:cNvPr>
          <p:cNvSpPr txBox="1"/>
          <p:nvPr/>
        </p:nvSpPr>
        <p:spPr>
          <a:xfrm>
            <a:off x="4036767" y="1541224"/>
            <a:ext cx="8155233" cy="523220"/>
          </a:xfrm>
          <a:prstGeom prst="rect">
            <a:avLst/>
          </a:prstGeom>
          <a:noFill/>
        </p:spPr>
        <p:txBody>
          <a:bodyPr wrap="square" rtlCol="0">
            <a:spAutoFit/>
          </a:bodyPr>
          <a:lstStyle/>
          <a:p>
            <a:pPr algn="ctr"/>
            <a:r>
              <a:rPr lang="pt-BR" sz="2800" dirty="0"/>
              <a:t>- Empresário e líder politico integralista -</a:t>
            </a:r>
          </a:p>
        </p:txBody>
      </p:sp>
      <p:sp>
        <p:nvSpPr>
          <p:cNvPr id="8" name="CaixaDeTexto 7">
            <a:extLst>
              <a:ext uri="{FF2B5EF4-FFF2-40B4-BE49-F238E27FC236}">
                <a16:creationId xmlns:a16="http://schemas.microsoft.com/office/drawing/2014/main" id="{B5664626-6953-44A1-86E1-459360BFCAFE}"/>
              </a:ext>
            </a:extLst>
          </p:cNvPr>
          <p:cNvSpPr txBox="1"/>
          <p:nvPr/>
        </p:nvSpPr>
        <p:spPr>
          <a:xfrm>
            <a:off x="5363161" y="2959184"/>
            <a:ext cx="5502444" cy="2677656"/>
          </a:xfrm>
          <a:prstGeom prst="rect">
            <a:avLst/>
          </a:prstGeom>
          <a:noFill/>
        </p:spPr>
        <p:txBody>
          <a:bodyPr wrap="square" rtlCol="0">
            <a:spAutoFit/>
          </a:bodyPr>
          <a:lstStyle/>
          <a:p>
            <a:pPr algn="ctr"/>
            <a:r>
              <a:rPr lang="pt-BR" sz="2800" dirty="0"/>
              <a:t>Em 1960, continua mantendo reuniões secretas em seu escritório com o PRP- Partido Representativo Popular para articular o Plínio Salgado com Jânio Quadros e o General Lott.</a:t>
            </a:r>
          </a:p>
        </p:txBody>
      </p:sp>
    </p:spTree>
    <p:extLst>
      <p:ext uri="{BB962C8B-B14F-4D97-AF65-F5344CB8AC3E}">
        <p14:creationId xmlns:p14="http://schemas.microsoft.com/office/powerpoint/2010/main" val="18179059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D073A2-3689-482E-B0BD-BEE013DBE6E7}"/>
              </a:ext>
            </a:extLst>
          </p:cNvPr>
          <p:cNvSpPr>
            <a:spLocks noGrp="1"/>
          </p:cNvSpPr>
          <p:nvPr>
            <p:ph type="title"/>
          </p:nvPr>
        </p:nvSpPr>
        <p:spPr>
          <a:xfrm>
            <a:off x="224590" y="192505"/>
            <a:ext cx="3914274" cy="1491916"/>
          </a:xfrm>
          <a:solidFill>
            <a:schemeClr val="accent4">
              <a:lumMod val="20000"/>
              <a:lumOff val="80000"/>
            </a:schemeClr>
          </a:solidFill>
        </p:spPr>
        <p:txBody>
          <a:bodyPr>
            <a:noAutofit/>
          </a:bodyPr>
          <a:lstStyle/>
          <a:p>
            <a:pPr algn="ctr"/>
            <a:r>
              <a:rPr lang="pt-BR" sz="3200" b="1" dirty="0"/>
              <a:t>ARNALDO DE MORAES </a:t>
            </a:r>
            <a:br>
              <a:rPr lang="pt-BR" sz="3200" b="1" dirty="0"/>
            </a:br>
            <a:r>
              <a:rPr lang="pt-BR" sz="2400" b="1" dirty="0"/>
              <a:t>- PRIMEIRO PRESIDENTE -</a:t>
            </a:r>
            <a:br>
              <a:rPr lang="pt-BR" sz="2400" b="1" dirty="0"/>
            </a:br>
            <a:r>
              <a:rPr lang="pt-BR" sz="2000" b="1" dirty="0"/>
              <a:t>AL 1952/53 e 1953/54</a:t>
            </a:r>
            <a:br>
              <a:rPr lang="pt-BR" sz="2400" b="1" dirty="0"/>
            </a:br>
            <a:r>
              <a:rPr lang="pt-BR" sz="2400" b="1" dirty="0"/>
              <a:t>DO LC DO RIO DE JANEIRO</a:t>
            </a:r>
            <a:r>
              <a:rPr lang="pt-BR" sz="3200" dirty="0"/>
              <a:t> </a:t>
            </a:r>
          </a:p>
        </p:txBody>
      </p:sp>
      <p:sp>
        <p:nvSpPr>
          <p:cNvPr id="3" name="Espaço Reservado para Conteúdo 2">
            <a:extLst>
              <a:ext uri="{FF2B5EF4-FFF2-40B4-BE49-F238E27FC236}">
                <a16:creationId xmlns:a16="http://schemas.microsoft.com/office/drawing/2014/main" id="{4F9828FD-EE54-4D6F-ADF2-B9C007BB2B4C}"/>
              </a:ext>
            </a:extLst>
          </p:cNvPr>
          <p:cNvSpPr>
            <a:spLocks noGrp="1"/>
          </p:cNvSpPr>
          <p:nvPr>
            <p:ph idx="1"/>
          </p:nvPr>
        </p:nvSpPr>
        <p:spPr>
          <a:xfrm>
            <a:off x="4267201" y="192505"/>
            <a:ext cx="7700210" cy="6464969"/>
          </a:xfrm>
        </p:spPr>
        <p:txBody>
          <a:bodyPr>
            <a:noAutofit/>
          </a:bodyPr>
          <a:lstStyle/>
          <a:p>
            <a:pPr marL="0" indent="0">
              <a:buNone/>
            </a:pPr>
            <a:r>
              <a:rPr lang="pt-BR" dirty="0"/>
              <a:t>Médico e professor, nasceu 28/08/1893, no Rio de Janeiro, estudou Colégio Pedro II, formou-se pela Faculdade de Medicina do Rio de Janeiro em 1916, atuou no Hospital da Santa Casa de Misericórdia, em 1926 foi nomeado Inspetor Sanitário do Departamento Nacional de Saúde Pública, em 1927 viajou para estudar a saúde pública em vários países do mundo através da  Fundação Rockfeller e ocupou a cátedra de Obstetrícia da Faculdade Fluminense de Medicina e da Faculdade de Medicina da Universidade do Brasil. Publicou muitos artigos, organizou e publicou diversas revistas e livros da especialidade. Em 1938, com 45 anos, fundou a Casa de Saúde Arnaldo de Moraes, em Copacabana, atualmente Hospital São Lucas. Faleceu em 6 de abril de 1961, com 67 anos.</a:t>
            </a:r>
          </a:p>
        </p:txBody>
      </p:sp>
      <p:pic>
        <p:nvPicPr>
          <p:cNvPr id="11266" name="Picture 2" descr="http://www.anm.org.br/arquivos/5263719.jpg">
            <a:extLst>
              <a:ext uri="{FF2B5EF4-FFF2-40B4-BE49-F238E27FC236}">
                <a16:creationId xmlns:a16="http://schemas.microsoft.com/office/drawing/2014/main" id="{DC35FEB6-F435-4B42-A0B4-5F56C16BDA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716" y="1973179"/>
            <a:ext cx="3438021" cy="4517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5677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http://revistapesquisa.fapesp.br/wp-content/uploads/2017/03/092-093_Memoria_253-3.jpg">
            <a:extLst>
              <a:ext uri="{FF2B5EF4-FFF2-40B4-BE49-F238E27FC236}">
                <a16:creationId xmlns:a16="http://schemas.microsoft.com/office/drawing/2014/main" id="{CA626AF2-96FF-4643-AC25-2B6D76D204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940" y="850232"/>
            <a:ext cx="3603244" cy="54206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revistapesquisa.fapesp.br/wp-content/uploads/2017/03/092-093_Memoria_253-1-642x1024.jpg">
            <a:extLst>
              <a:ext uri="{FF2B5EF4-FFF2-40B4-BE49-F238E27FC236}">
                <a16:creationId xmlns:a16="http://schemas.microsoft.com/office/drawing/2014/main" id="{5A6CC20A-3B9D-4925-9EC0-D3B2690CF0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2817" y="850232"/>
            <a:ext cx="3397913" cy="5420601"/>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revistapesquisa.fapesp.br/wp-content/uploads/2017/03/092-093_Memoria_253-2-300x253.jpg">
            <a:extLst>
              <a:ext uri="{FF2B5EF4-FFF2-40B4-BE49-F238E27FC236}">
                <a16:creationId xmlns:a16="http://schemas.microsoft.com/office/drawing/2014/main" id="{80FA1471-FDA6-4AB6-858D-2C9E69C286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4693" y="1368457"/>
            <a:ext cx="4022613" cy="3392404"/>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A14CAA83-8BED-4F9C-BCD2-9D998C4E0F8D}"/>
              </a:ext>
            </a:extLst>
          </p:cNvPr>
          <p:cNvSpPr txBox="1"/>
          <p:nvPr/>
        </p:nvSpPr>
        <p:spPr>
          <a:xfrm>
            <a:off x="4084693" y="4889378"/>
            <a:ext cx="4022612" cy="1477328"/>
          </a:xfrm>
          <a:prstGeom prst="rect">
            <a:avLst/>
          </a:prstGeom>
          <a:noFill/>
        </p:spPr>
        <p:txBody>
          <a:bodyPr wrap="square" rtlCol="0">
            <a:spAutoFit/>
          </a:bodyPr>
          <a:lstStyle/>
          <a:p>
            <a:r>
              <a:rPr lang="pt-BR" dirty="0"/>
              <a:t>Desenvolvido por Hans </a:t>
            </a:r>
            <a:r>
              <a:rPr lang="pt-BR" dirty="0" err="1"/>
              <a:t>Hinselmann</a:t>
            </a:r>
            <a:r>
              <a:rPr lang="pt-BR" dirty="0"/>
              <a:t>, </a:t>
            </a:r>
            <a:r>
              <a:rPr lang="pt-BR" dirty="0" err="1"/>
              <a:t>colposcópio</a:t>
            </a:r>
            <a:r>
              <a:rPr lang="pt-BR" dirty="0"/>
              <a:t> facilitou o diagnóstico de anomalias celulares na cérvix na década de 1940 no país, foi trazido ao Brasil pela primeira vez por </a:t>
            </a:r>
            <a:r>
              <a:rPr lang="pt-BR" dirty="0" err="1"/>
              <a:t>por</a:t>
            </a:r>
            <a:r>
              <a:rPr lang="pt-BR" dirty="0"/>
              <a:t> Arnaldo de Moraes.</a:t>
            </a:r>
          </a:p>
        </p:txBody>
      </p:sp>
      <p:sp>
        <p:nvSpPr>
          <p:cNvPr id="9" name="Título 1">
            <a:extLst>
              <a:ext uri="{FF2B5EF4-FFF2-40B4-BE49-F238E27FC236}">
                <a16:creationId xmlns:a16="http://schemas.microsoft.com/office/drawing/2014/main" id="{6F33C0C8-D663-4560-A138-29A25181D7D5}"/>
              </a:ext>
            </a:extLst>
          </p:cNvPr>
          <p:cNvSpPr>
            <a:spLocks noGrp="1"/>
          </p:cNvSpPr>
          <p:nvPr>
            <p:ph type="title"/>
          </p:nvPr>
        </p:nvSpPr>
        <p:spPr>
          <a:xfrm>
            <a:off x="433137" y="192505"/>
            <a:ext cx="10347157" cy="657727"/>
          </a:xfrm>
          <a:solidFill>
            <a:schemeClr val="accent4">
              <a:lumMod val="20000"/>
              <a:lumOff val="80000"/>
            </a:schemeClr>
          </a:solidFill>
        </p:spPr>
        <p:txBody>
          <a:bodyPr>
            <a:noAutofit/>
          </a:bodyPr>
          <a:lstStyle/>
          <a:p>
            <a:pPr algn="ctr"/>
            <a:r>
              <a:rPr lang="pt-BR" sz="3200" b="1" dirty="0"/>
              <a:t>ARNALDO DE MORAES </a:t>
            </a:r>
            <a:endParaRPr lang="pt-BR" sz="3200" dirty="0"/>
          </a:p>
        </p:txBody>
      </p:sp>
    </p:spTree>
    <p:extLst>
      <p:ext uri="{BB962C8B-B14F-4D97-AF65-F5344CB8AC3E}">
        <p14:creationId xmlns:p14="http://schemas.microsoft.com/office/powerpoint/2010/main" val="31240124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116ABB-15DA-4D74-A226-4D7A922F3B4B}"/>
              </a:ext>
            </a:extLst>
          </p:cNvPr>
          <p:cNvSpPr>
            <a:spLocks noGrp="1"/>
          </p:cNvSpPr>
          <p:nvPr>
            <p:ph type="title"/>
          </p:nvPr>
        </p:nvSpPr>
        <p:spPr>
          <a:xfrm>
            <a:off x="6416844" y="2103437"/>
            <a:ext cx="4985083" cy="2436479"/>
          </a:xfrm>
        </p:spPr>
        <p:txBody>
          <a:bodyPr>
            <a:normAutofit/>
          </a:bodyPr>
          <a:lstStyle/>
          <a:p>
            <a:pPr algn="ctr"/>
            <a:r>
              <a:rPr lang="pt-BR" b="1" dirty="0"/>
              <a:t>Primeira Campanha</a:t>
            </a:r>
            <a:br>
              <a:rPr lang="pt-BR" b="1" dirty="0"/>
            </a:br>
            <a:r>
              <a:rPr lang="pt-BR" b="1" dirty="0" err="1"/>
              <a:t>Leonística</a:t>
            </a:r>
            <a:r>
              <a:rPr lang="pt-BR" b="1" dirty="0"/>
              <a:t> feita no Brasil em 1953.</a:t>
            </a:r>
          </a:p>
        </p:txBody>
      </p:sp>
      <p:pic>
        <p:nvPicPr>
          <p:cNvPr id="3074" name="Picture 2" descr="http://www.materclube.org/PRIMEIRA_CAMPANHA.JPG">
            <a:extLst>
              <a:ext uri="{FF2B5EF4-FFF2-40B4-BE49-F238E27FC236}">
                <a16:creationId xmlns:a16="http://schemas.microsoft.com/office/drawing/2014/main" id="{2C753539-FE54-4F30-BE52-261B99CFA4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1" y="314324"/>
            <a:ext cx="4985083" cy="6359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217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85030FEA-6874-483A-83AA-52F1C3EA8F6D}"/>
              </a:ext>
            </a:extLst>
          </p:cNvPr>
          <p:cNvSpPr txBox="1"/>
          <p:nvPr/>
        </p:nvSpPr>
        <p:spPr>
          <a:xfrm>
            <a:off x="789692" y="674400"/>
            <a:ext cx="10612616" cy="5509200"/>
          </a:xfrm>
          <a:prstGeom prst="rect">
            <a:avLst/>
          </a:prstGeom>
          <a:noFill/>
        </p:spPr>
        <p:txBody>
          <a:bodyPr wrap="square" rtlCol="0">
            <a:spAutoFit/>
          </a:bodyPr>
          <a:lstStyle/>
          <a:p>
            <a:pPr algn="ctr"/>
            <a:r>
              <a:rPr lang="pt-BR" sz="3200" dirty="0"/>
              <a:t>Como visto, ARMANDO FAJARDO fundou o </a:t>
            </a:r>
            <a:r>
              <a:rPr lang="pt-BR" sz="3200" dirty="0" err="1"/>
              <a:t>leonismo</a:t>
            </a:r>
            <a:r>
              <a:rPr lang="pt-BR" sz="3200" dirty="0"/>
              <a:t> brasileiro escolhendo 40 homens de espectros pessoais de personalidade e valores tão diversificados, entre desportistas, comerciantes, militares, políticos, filantropos, médicos, engenheiros, economistas, professores... </a:t>
            </a:r>
            <a:r>
              <a:rPr lang="pt-BR" sz="3200" i="1" dirty="0"/>
              <a:t>até mesmo com histórias conflituosas entre si que aconteciam ao sabor do destino. </a:t>
            </a:r>
          </a:p>
          <a:p>
            <a:pPr algn="ctr"/>
            <a:endParaRPr lang="pt-BR" sz="3200" dirty="0"/>
          </a:p>
          <a:p>
            <a:pPr algn="ctr"/>
            <a:r>
              <a:rPr lang="pt-BR" sz="3200" b="1" i="1" dirty="0"/>
              <a:t>Com o </a:t>
            </a:r>
            <a:r>
              <a:rPr lang="pt-BR" sz="3200" b="1" i="1" dirty="0" err="1"/>
              <a:t>leonismo</a:t>
            </a:r>
            <a:r>
              <a:rPr lang="pt-BR" sz="3200" b="1" i="1" dirty="0"/>
              <a:t>, Armando Fajardo conseguiu fazer  que até ferrenhos adversários políticos assinassem juntos a ata de fundação do Lions Clube do Rio de Janeiro, em 16/04/1952.</a:t>
            </a:r>
          </a:p>
        </p:txBody>
      </p:sp>
    </p:spTree>
    <p:extLst>
      <p:ext uri="{BB962C8B-B14F-4D97-AF65-F5344CB8AC3E}">
        <p14:creationId xmlns:p14="http://schemas.microsoft.com/office/powerpoint/2010/main" val="5255698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CaixaDeTexto 13">
            <a:extLst>
              <a:ext uri="{FF2B5EF4-FFF2-40B4-BE49-F238E27FC236}">
                <a16:creationId xmlns:a16="http://schemas.microsoft.com/office/drawing/2014/main" id="{ED355D90-6C5F-4FCA-8426-746872D90690}"/>
              </a:ext>
            </a:extLst>
          </p:cNvPr>
          <p:cNvSpPr txBox="1"/>
          <p:nvPr/>
        </p:nvSpPr>
        <p:spPr>
          <a:xfrm>
            <a:off x="128336" y="924427"/>
            <a:ext cx="6096000" cy="2695073"/>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5400" dirty="0">
                <a:latin typeface="+mj-lt"/>
                <a:ea typeface="+mj-ea"/>
                <a:cs typeface="+mj-cs"/>
              </a:rPr>
              <a:t>ARMANDO FAJARDO</a:t>
            </a:r>
          </a:p>
          <a:p>
            <a:pPr algn="ctr">
              <a:lnSpc>
                <a:spcPct val="90000"/>
              </a:lnSpc>
              <a:spcBef>
                <a:spcPct val="0"/>
              </a:spcBef>
              <a:spcAft>
                <a:spcPts val="600"/>
              </a:spcAft>
            </a:pPr>
            <a:endParaRPr lang="en-US" sz="4400" dirty="0">
              <a:latin typeface="+mj-lt"/>
              <a:ea typeface="+mj-ea"/>
              <a:cs typeface="+mj-cs"/>
            </a:endParaRPr>
          </a:p>
          <a:p>
            <a:pPr algn="ctr">
              <a:lnSpc>
                <a:spcPct val="90000"/>
              </a:lnSpc>
              <a:spcBef>
                <a:spcPct val="0"/>
              </a:spcBef>
              <a:spcAft>
                <a:spcPts val="600"/>
              </a:spcAft>
            </a:pPr>
            <a:r>
              <a:rPr lang="en-US" sz="6000" b="1" i="1" dirty="0">
                <a:latin typeface="+mj-lt"/>
                <a:ea typeface="+mj-ea"/>
                <a:cs typeface="+mj-cs"/>
              </a:rPr>
              <a:t>O pacificador .</a:t>
            </a:r>
          </a:p>
        </p:txBody>
      </p:sp>
      <p:sp>
        <p:nvSpPr>
          <p:cNvPr id="43" name="Freeform: Shape 18">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Resultado de imagem para armando fajardo">
            <a:extLst>
              <a:ext uri="{FF2B5EF4-FFF2-40B4-BE49-F238E27FC236}">
                <a16:creationId xmlns:a16="http://schemas.microsoft.com/office/drawing/2014/main" id="{ED87D1D2-1A1D-4FC9-9A8B-4B6C24BA27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10" r="1" b="20261"/>
          <a:stretch/>
        </p:blipFill>
        <p:spPr bwMode="auto">
          <a:xfrm>
            <a:off x="6021086" y="544777"/>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27037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m para foto Lions clube Melvin Jones em 1952">
            <a:extLst>
              <a:ext uri="{FF2B5EF4-FFF2-40B4-BE49-F238E27FC236}">
                <a16:creationId xmlns:a16="http://schemas.microsoft.com/office/drawing/2014/main" id="{C1881444-2A63-48A5-A65B-C5DB9B58EE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164" y="1509772"/>
            <a:ext cx="6039436" cy="4719388"/>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47DFD7E3-0B5C-4E3A-8E88-1A307637F1A1}"/>
              </a:ext>
            </a:extLst>
          </p:cNvPr>
          <p:cNvSpPr txBox="1"/>
          <p:nvPr/>
        </p:nvSpPr>
        <p:spPr>
          <a:xfrm>
            <a:off x="7366958" y="1607308"/>
            <a:ext cx="4158878" cy="4524315"/>
          </a:xfrm>
          <a:prstGeom prst="rect">
            <a:avLst/>
          </a:prstGeom>
          <a:noFill/>
        </p:spPr>
        <p:txBody>
          <a:bodyPr wrap="square" rtlCol="0">
            <a:spAutoFit/>
          </a:bodyPr>
          <a:lstStyle/>
          <a:p>
            <a:r>
              <a:rPr lang="pt-BR" sz="3200" dirty="0"/>
              <a:t>Foto de Melvin Jones em visita ao LC de Havana em 1927, o segundo da América Latina, que chegou a ter 900 sócios em 1942, na época classificada como o maior clube de Lions do mundo.</a:t>
            </a:r>
          </a:p>
        </p:txBody>
      </p:sp>
      <p:sp>
        <p:nvSpPr>
          <p:cNvPr id="5" name="CaixaDeTexto 4">
            <a:extLst>
              <a:ext uri="{FF2B5EF4-FFF2-40B4-BE49-F238E27FC236}">
                <a16:creationId xmlns:a16="http://schemas.microsoft.com/office/drawing/2014/main" id="{E0872F70-B1FC-44CA-AE10-8FBD40D444ED}"/>
              </a:ext>
            </a:extLst>
          </p:cNvPr>
          <p:cNvSpPr txBox="1"/>
          <p:nvPr/>
        </p:nvSpPr>
        <p:spPr>
          <a:xfrm>
            <a:off x="694029" y="305674"/>
            <a:ext cx="10803941" cy="830997"/>
          </a:xfrm>
          <a:prstGeom prst="rect">
            <a:avLst/>
          </a:prstGeom>
          <a:solidFill>
            <a:schemeClr val="accent4">
              <a:lumMod val="20000"/>
              <a:lumOff val="80000"/>
            </a:schemeClr>
          </a:solidFill>
        </p:spPr>
        <p:txBody>
          <a:bodyPr wrap="square" rtlCol="0">
            <a:spAutoFit/>
          </a:bodyPr>
          <a:lstStyle/>
          <a:p>
            <a:pPr algn="ctr"/>
            <a:r>
              <a:rPr lang="pt-BR" sz="4800" dirty="0" err="1"/>
              <a:t>Leonismo</a:t>
            </a:r>
            <a:r>
              <a:rPr lang="pt-BR" sz="4800" dirty="0"/>
              <a:t> no mundo em franca expansão.</a:t>
            </a:r>
          </a:p>
        </p:txBody>
      </p:sp>
    </p:spTree>
    <p:extLst>
      <p:ext uri="{BB962C8B-B14F-4D97-AF65-F5344CB8AC3E}">
        <p14:creationId xmlns:p14="http://schemas.microsoft.com/office/powerpoint/2010/main" val="2812659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6B318CA8-BDF1-42B7-BC37-B730169E40B9}"/>
              </a:ext>
            </a:extLst>
          </p:cNvPr>
          <p:cNvSpPr txBox="1"/>
          <p:nvPr/>
        </p:nvSpPr>
        <p:spPr>
          <a:xfrm>
            <a:off x="309093" y="304588"/>
            <a:ext cx="8435662" cy="6370975"/>
          </a:xfrm>
          <a:prstGeom prst="rect">
            <a:avLst/>
          </a:prstGeom>
          <a:noFill/>
        </p:spPr>
        <p:txBody>
          <a:bodyPr wrap="square" rtlCol="0">
            <a:spAutoFit/>
          </a:bodyPr>
          <a:lstStyle/>
          <a:p>
            <a:r>
              <a:rPr lang="pt-BR" sz="2400" dirty="0"/>
              <a:t>Nasceu em 25/07/1918 em Havana e suas atividades comunitárias começaram aos onze anos de idade, com a fundação da cooperativa de alunos na escola rural primaria em Rio Seco, depois fundou a Cruz Vermelha Juvenil, foi eleito Secretario Estudantil de Cultura e Secretario da Associação de Produtores de Cana de Açúcar de Cuba. Formou-se  pela Escola de Direito da Universidade de Havana e por volta de 1944, colaborou com a fundação do Lions Clube de </a:t>
            </a:r>
            <a:r>
              <a:rPr lang="pt-BR" sz="2400" dirty="0" err="1"/>
              <a:t>Güines</a:t>
            </a:r>
            <a:r>
              <a:rPr lang="pt-BR" sz="2400" dirty="0"/>
              <a:t> de Havana, </a:t>
            </a:r>
            <a:r>
              <a:rPr lang="pt-BR" sz="2400" b="1" i="1" dirty="0"/>
              <a:t>sendo nomeado Delegado Internacional por Melvin Jones, exercendo a função até 1962 com a missão de fundar Clubes de Lions na América Central e do Sul.</a:t>
            </a:r>
            <a:r>
              <a:rPr lang="pt-BR" sz="2400" dirty="0"/>
              <a:t> Navarro peregrinou por muitos países da região e escolheu o Brasil para ficar, sendo que em 1956 ingressou no Lions Cube de São Paulo – Mooca e no ano de 1962, sem explicações, saiu do Lions Clubes. Em 1967, quando morava no Rio de Janeiro, obteve a nacionalidade brasileira e depois se mudou para Recife. Umas da citações que ele mais gosta de pronunciar é: "</a:t>
            </a:r>
            <a:r>
              <a:rPr lang="pt-BR" sz="2400" i="1" dirty="0"/>
              <a:t>faça cidadãos quem quiser ter nações</a:t>
            </a:r>
            <a:r>
              <a:rPr lang="pt-BR" sz="2400" dirty="0"/>
              <a:t>".</a:t>
            </a:r>
          </a:p>
        </p:txBody>
      </p:sp>
      <p:pic>
        <p:nvPicPr>
          <p:cNvPr id="1026" name="Picture 2" descr="http://3.bp.blogspot.com/_oVvwndIiiMw/S5UNsgRxAGI/AAAAAAAACXQ/lG-FyrhzW5U/s320/P2060933.JPG">
            <a:extLst>
              <a:ext uri="{FF2B5EF4-FFF2-40B4-BE49-F238E27FC236}">
                <a16:creationId xmlns:a16="http://schemas.microsoft.com/office/drawing/2014/main" id="{545B58E8-2B28-41E0-8FC9-2A4F295D33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068" t="14366" r="15678" b="11268"/>
          <a:stretch/>
        </p:blipFill>
        <p:spPr bwMode="auto">
          <a:xfrm>
            <a:off x="9118242" y="2711979"/>
            <a:ext cx="2764665" cy="3841433"/>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C10737FF-2EE9-4FC2-A663-5C5957043290}"/>
              </a:ext>
            </a:extLst>
          </p:cNvPr>
          <p:cNvSpPr txBox="1"/>
          <p:nvPr/>
        </p:nvSpPr>
        <p:spPr>
          <a:xfrm>
            <a:off x="9028090" y="304588"/>
            <a:ext cx="2854817" cy="2369880"/>
          </a:xfrm>
          <a:prstGeom prst="rect">
            <a:avLst/>
          </a:prstGeom>
          <a:solidFill>
            <a:schemeClr val="accent4">
              <a:lumMod val="20000"/>
              <a:lumOff val="80000"/>
            </a:schemeClr>
          </a:solidFill>
        </p:spPr>
        <p:txBody>
          <a:bodyPr wrap="square" rtlCol="0">
            <a:spAutoFit/>
          </a:bodyPr>
          <a:lstStyle/>
          <a:p>
            <a:pPr algn="ctr"/>
            <a:r>
              <a:rPr lang="pt-BR" sz="2800" b="1" dirty="0"/>
              <a:t>SANTIAGO NIVALDO NAVARRO JORGE</a:t>
            </a:r>
          </a:p>
          <a:p>
            <a:pPr algn="ctr"/>
            <a:r>
              <a:rPr lang="pt-BR" sz="1600" b="1" dirty="0"/>
              <a:t>Cubano, nomeado por MELVIN JONES para Delegado de LCI com a missão de fundar clubes na América Central e Latina.</a:t>
            </a:r>
          </a:p>
        </p:txBody>
      </p:sp>
    </p:spTree>
    <p:extLst>
      <p:ext uri="{BB962C8B-B14F-4D97-AF65-F5344CB8AC3E}">
        <p14:creationId xmlns:p14="http://schemas.microsoft.com/office/powerpoint/2010/main" val="707747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B15D8A-A47C-4FAA-8001-AD0955419E83}"/>
              </a:ext>
            </a:extLst>
          </p:cNvPr>
          <p:cNvSpPr>
            <a:spLocks noGrp="1"/>
          </p:cNvSpPr>
          <p:nvPr>
            <p:ph type="title"/>
          </p:nvPr>
        </p:nvSpPr>
        <p:spPr>
          <a:xfrm>
            <a:off x="248652" y="156579"/>
            <a:ext cx="11694695" cy="768216"/>
          </a:xfrm>
          <a:solidFill>
            <a:schemeClr val="accent4">
              <a:lumMod val="20000"/>
              <a:lumOff val="80000"/>
            </a:schemeClr>
          </a:solidFill>
        </p:spPr>
        <p:txBody>
          <a:bodyPr>
            <a:normAutofit/>
          </a:bodyPr>
          <a:lstStyle/>
          <a:p>
            <a:pPr algn="ctr"/>
            <a:r>
              <a:rPr lang="pt-BR" sz="3200" b="1" dirty="0"/>
              <a:t>EXPANSÃO DO LEONISMO NA AL COM A INFLUÊNCIA DE NAVARRO</a:t>
            </a:r>
          </a:p>
        </p:txBody>
      </p:sp>
      <p:sp>
        <p:nvSpPr>
          <p:cNvPr id="3" name="Espaço Reservado para Conteúdo 2">
            <a:extLst>
              <a:ext uri="{FF2B5EF4-FFF2-40B4-BE49-F238E27FC236}">
                <a16:creationId xmlns:a16="http://schemas.microsoft.com/office/drawing/2014/main" id="{5D50A409-6755-4185-85EB-0A5BB174A216}"/>
              </a:ext>
            </a:extLst>
          </p:cNvPr>
          <p:cNvSpPr>
            <a:spLocks noGrp="1"/>
          </p:cNvSpPr>
          <p:nvPr>
            <p:ph idx="1"/>
          </p:nvPr>
        </p:nvSpPr>
        <p:spPr>
          <a:xfrm>
            <a:off x="248651" y="1074822"/>
            <a:ext cx="11694695" cy="5418052"/>
          </a:xfrm>
        </p:spPr>
        <p:txBody>
          <a:bodyPr>
            <a:normAutofit fontScale="47500" lnSpcReduction="20000"/>
          </a:bodyPr>
          <a:lstStyle/>
          <a:p>
            <a:pPr marL="0" indent="0" algn="r">
              <a:buNone/>
            </a:pPr>
            <a:r>
              <a:rPr lang="pt-BR" sz="3400" dirty="0"/>
              <a:t>1917 Estados Unidos – fundação.</a:t>
            </a:r>
          </a:p>
          <a:p>
            <a:pPr marL="0" indent="0" algn="r">
              <a:buNone/>
            </a:pPr>
            <a:r>
              <a:rPr lang="pt-BR" sz="3400" dirty="0"/>
              <a:t>12/03/1920 - Canadá – primeiro clube fora dos EUA</a:t>
            </a:r>
          </a:p>
          <a:p>
            <a:pPr marL="0" indent="0" algn="r">
              <a:buNone/>
            </a:pPr>
            <a:r>
              <a:rPr lang="pt-BR" sz="3400" dirty="0"/>
              <a:t>01/10/1926 - China – primeiro clube asiático.</a:t>
            </a:r>
          </a:p>
          <a:p>
            <a:pPr marL="0" indent="0" algn="r">
              <a:buNone/>
            </a:pPr>
            <a:r>
              <a:rPr lang="pt-BR" sz="3400" dirty="0"/>
              <a:t>15/03/1927 - México – primeiro clube na AL.</a:t>
            </a:r>
          </a:p>
          <a:p>
            <a:pPr marL="0" indent="0">
              <a:buNone/>
            </a:pPr>
            <a:r>
              <a:rPr lang="pt-BR" sz="5300" b="1" dirty="0"/>
              <a:t>23/06/1927 - Cuba – primeiro clube da AC.</a:t>
            </a:r>
          </a:p>
          <a:p>
            <a:pPr marL="0" indent="0">
              <a:buNone/>
            </a:pPr>
            <a:r>
              <a:rPr lang="pt-BR" sz="5300" b="1" dirty="0"/>
              <a:t>08/08/1935 - Panamá.</a:t>
            </a:r>
          </a:p>
          <a:p>
            <a:pPr marL="0" indent="0">
              <a:buNone/>
            </a:pPr>
            <a:r>
              <a:rPr lang="pt-BR" sz="5300" b="1" dirty="0"/>
              <a:t>22/10/1935 – Costa Rica.</a:t>
            </a:r>
          </a:p>
          <a:p>
            <a:pPr marL="0" indent="0">
              <a:buNone/>
            </a:pPr>
            <a:r>
              <a:rPr lang="pt-BR" sz="5300" b="1" dirty="0"/>
              <a:t>20/01/1936 – Colômbia.</a:t>
            </a:r>
          </a:p>
          <a:p>
            <a:pPr marL="0" indent="0">
              <a:buNone/>
            </a:pPr>
            <a:r>
              <a:rPr lang="pt-BR" sz="5300" b="1" dirty="0"/>
              <a:t>22/12/1936 - Porto Rico.</a:t>
            </a:r>
          </a:p>
          <a:p>
            <a:pPr marL="0" indent="0">
              <a:buNone/>
            </a:pPr>
            <a:r>
              <a:rPr lang="pt-BR" sz="5300" b="1" dirty="0"/>
              <a:t>29/10/1941 - Guatemala.</a:t>
            </a:r>
          </a:p>
          <a:p>
            <a:pPr marL="0" indent="0">
              <a:buNone/>
            </a:pPr>
            <a:r>
              <a:rPr lang="pt-BR" sz="5300" b="1" dirty="0"/>
              <a:t>23/10/1944 – no Peru.</a:t>
            </a:r>
          </a:p>
          <a:p>
            <a:pPr marL="0" indent="0">
              <a:buNone/>
            </a:pPr>
            <a:r>
              <a:rPr lang="pt-BR" sz="5300" b="1" dirty="0"/>
              <a:t>24/04/1948 – no Chile.</a:t>
            </a:r>
          </a:p>
          <a:p>
            <a:pPr marL="0" indent="0">
              <a:buNone/>
            </a:pPr>
            <a:r>
              <a:rPr lang="pt-BR" sz="6700" b="1" dirty="0"/>
              <a:t>03/04/1951 – no Uruguai. (Pedro Berro) </a:t>
            </a:r>
          </a:p>
          <a:p>
            <a:pPr marL="0" indent="0">
              <a:buNone/>
            </a:pPr>
            <a:r>
              <a:rPr lang="pt-BR" sz="7600" b="1" dirty="0"/>
              <a:t>16/04/1952 - no Brasil. (Armando Fajardo)</a:t>
            </a:r>
          </a:p>
        </p:txBody>
      </p:sp>
    </p:spTree>
    <p:extLst>
      <p:ext uri="{BB962C8B-B14F-4D97-AF65-F5344CB8AC3E}">
        <p14:creationId xmlns:p14="http://schemas.microsoft.com/office/powerpoint/2010/main" val="2097103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9317F830-6C55-41C6-8E8D-86B8599FA4EF}"/>
              </a:ext>
            </a:extLst>
          </p:cNvPr>
          <p:cNvSpPr>
            <a:spLocks noGrp="1"/>
          </p:cNvSpPr>
          <p:nvPr>
            <p:ph idx="1"/>
          </p:nvPr>
        </p:nvSpPr>
        <p:spPr>
          <a:xfrm>
            <a:off x="5743075" y="402721"/>
            <a:ext cx="6035254" cy="6052558"/>
          </a:xfrm>
          <a:solidFill>
            <a:schemeClr val="bg1"/>
          </a:solidFill>
        </p:spPr>
        <p:txBody>
          <a:bodyPr>
            <a:normAutofit/>
          </a:bodyPr>
          <a:lstStyle/>
          <a:p>
            <a:pPr marL="0" indent="0" algn="just">
              <a:buNone/>
            </a:pPr>
            <a:r>
              <a:rPr lang="pt-BR" sz="3600" b="1" dirty="0"/>
              <a:t>NAVARRO</a:t>
            </a:r>
            <a:r>
              <a:rPr lang="pt-BR" dirty="0"/>
              <a:t>, em 1951, em visita ao LC de Montevidéu, conclamou os companheiros uruguaios para a fundação de um clube no Brasil e o presidente do clube uruguaio, </a:t>
            </a:r>
            <a:r>
              <a:rPr lang="pt-BR" b="1" dirty="0"/>
              <a:t>PEDRO BERRO</a:t>
            </a:r>
            <a:r>
              <a:rPr lang="pt-BR" dirty="0"/>
              <a:t>, telegrafou ao amigo e também turfista </a:t>
            </a:r>
            <a:r>
              <a:rPr lang="pt-BR" b="1" dirty="0"/>
              <a:t>ARMANDO FAJARDO</a:t>
            </a:r>
            <a:r>
              <a:rPr lang="pt-BR" dirty="0"/>
              <a:t>, que na oportunidade, encontrava-se naquela capital para assistir um Prêmio de Turfe que tem o seu nome e o convidou para fundar o Lions Clube do Rio de Janeiro, ocorrido em 16 de abril de 1952, em almoço festivo nos salões do Jockey Clube Brasileiro. Há também registros que tenha sido no Copacabana Palace. </a:t>
            </a:r>
          </a:p>
        </p:txBody>
      </p:sp>
      <p:pic>
        <p:nvPicPr>
          <p:cNvPr id="4098" name="Picture 2" descr="http://4.bp.blogspot.com/-ZPTfS6SpcTs/UfqMKL8cFWI/AAAAAAAAytg/iRNCCO1A6iE/s320/Foto+G%C3%A1vea+1934.jpg">
            <a:extLst>
              <a:ext uri="{FF2B5EF4-FFF2-40B4-BE49-F238E27FC236}">
                <a16:creationId xmlns:a16="http://schemas.microsoft.com/office/drawing/2014/main" id="{EDC757B1-AD05-4C34-9A22-B3DD387F2B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267" y="502032"/>
            <a:ext cx="4463991" cy="283184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4.bp.blogspot.com/-Y57Fgr9NCSI/WEWvFzqXbAI/AAAAAAAAAMs/tLt-vahutcIRC7waE__-FIcj8GyK76S1gCLcB/s320/copacabana-palace-calcadao3.jpg">
            <a:extLst>
              <a:ext uri="{FF2B5EF4-FFF2-40B4-BE49-F238E27FC236}">
                <a16:creationId xmlns:a16="http://schemas.microsoft.com/office/drawing/2014/main" id="{FCB950B0-8260-43FD-9FCD-2F0B6AC895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900" y="3427872"/>
            <a:ext cx="4426357" cy="3088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957961"/>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1527</TotalTime>
  <Words>2922</Words>
  <Application>Microsoft Office PowerPoint</Application>
  <PresentationFormat>Widescreen</PresentationFormat>
  <Paragraphs>172</Paragraphs>
  <Slides>57</Slides>
  <Notes>0</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57</vt:i4>
      </vt:variant>
    </vt:vector>
  </HeadingPairs>
  <TitlesOfParts>
    <vt:vector size="61" baseType="lpstr">
      <vt:lpstr>Arial</vt:lpstr>
      <vt:lpstr>Calibri</vt:lpstr>
      <vt:lpstr>Calibri Light</vt:lpstr>
      <vt:lpstr>Tema do Office</vt:lpstr>
      <vt:lpstr>Apresentação do PowerPoint</vt:lpstr>
      <vt:lpstr>Apresentação do PowerPoint</vt:lpstr>
      <vt:lpstr>Apresentação do PowerPoint</vt:lpstr>
      <vt:lpstr>Cenário Político em 1952 Capital – Rio de Janeiro</vt:lpstr>
      <vt:lpstr>Cenário Esportivo no Brasil em 1952</vt:lpstr>
      <vt:lpstr>Apresentação do PowerPoint</vt:lpstr>
      <vt:lpstr>Apresentação do PowerPoint</vt:lpstr>
      <vt:lpstr>EXPANSÃO DO LEONISMO NA AL COM A INFLUÊNCIA DE NAVARRO</vt:lpstr>
      <vt:lpstr>Apresentação do PowerPoint</vt:lpstr>
      <vt:lpstr>Apresentação do PowerPoint</vt:lpstr>
      <vt:lpstr>ARMANDO FAJARDO</vt:lpstr>
      <vt:lpstr>OS 40 AMIGOS CONVIDADOS POR ARMANDO FAJARDO PARA FUNDAR O LC DO RIO DE JANEIRO</vt:lpstr>
      <vt:lpstr>HIRAN TELLES BITTON</vt:lpstr>
      <vt:lpstr>IVAN PINHEIRO DE OLIVEIRA LIMA</vt:lpstr>
      <vt:lpstr>NINO GALLO</vt:lpstr>
      <vt:lpstr>Apresentação do PowerPoint</vt:lpstr>
      <vt:lpstr>ALBERTO FADEL</vt:lpstr>
      <vt:lpstr>JOSÉ PARENTE SOBRINHO</vt:lpstr>
      <vt:lpstr>OCTÁVIO DE CARVALHO</vt:lpstr>
      <vt:lpstr>LUIZ J. C. DE MENEZES</vt:lpstr>
      <vt:lpstr>LUIZ DE TOLEDO</vt:lpstr>
      <vt:lpstr>JOSÉ JOAQUIM SEABRA NETO</vt:lpstr>
      <vt:lpstr>SYLVIO CALDAS FAYÃO</vt:lpstr>
      <vt:lpstr>Apresentação do PowerPoint</vt:lpstr>
      <vt:lpstr>Apresentação do PowerPoint</vt:lpstr>
      <vt:lpstr>ARTHUR OSCAR OBINO</vt:lpstr>
      <vt:lpstr>ARISTIDES DE CASTRO CASADO</vt:lpstr>
      <vt:lpstr>Apresentação do PowerPoint</vt:lpstr>
      <vt:lpstr>ARTHUR DA FONSECA SOARES</vt:lpstr>
      <vt:lpstr>ARTHUR OSCAR OBINO</vt:lpstr>
      <vt:lpstr>LÉO PIRES PINTO</vt:lpstr>
      <vt:lpstr>LUIZ PINHEIRO GUIMARÃES</vt:lpstr>
      <vt:lpstr>IRACINDO CARVALHÃES PINHEIRO</vt:lpstr>
      <vt:lpstr>IVAN PINHEIRO DE OLIVEIRA LIMA</vt:lpstr>
      <vt:lpstr>JOAQUIM DE MELLO CUNHA</vt:lpstr>
      <vt:lpstr>PAULO SIQUEIRA CASTRO</vt:lpstr>
      <vt:lpstr>RODRIGO JOSÉ MAURÍCIO</vt:lpstr>
      <vt:lpstr>FRANKLIN CEPPAS Irmão de Antonio Ceppas</vt:lpstr>
      <vt:lpstr>Apresentação do PowerPoint</vt:lpstr>
      <vt:lpstr>Apresentação do PowerPoint</vt:lpstr>
      <vt:lpstr>ANTONIO SOUZA LEMOS</vt:lpstr>
      <vt:lpstr>VICTÓRIO CANNEPA</vt:lpstr>
      <vt:lpstr>VICTÓRIO CANNEPA</vt:lpstr>
      <vt:lpstr>VICTÓRIO CANNEPA</vt:lpstr>
      <vt:lpstr>VICENTE MEGGIOLARO</vt:lpstr>
      <vt:lpstr>VICENTE MEGGIOLARO</vt:lpstr>
      <vt:lpstr>VICENTE MEGGIOLARO</vt:lpstr>
      <vt:lpstr>LEVANTE INTEGRALISTA EM 11/05/1938</vt:lpstr>
      <vt:lpstr>Apresentação do PowerPoint</vt:lpstr>
      <vt:lpstr>Dr. BELMIRO VALVERDE no Levante de 11/05/1938</vt:lpstr>
      <vt:lpstr>VICENTE MEGGIOLARO</vt:lpstr>
      <vt:lpstr>VICENTE MEGGIOLARO</vt:lpstr>
      <vt:lpstr>ARNALDO DE MORAES  - PRIMEIRO PRESIDENTE - AL 1952/53 e 1953/54 DO LC DO RIO DE JANEIRO </vt:lpstr>
      <vt:lpstr>ARNALDO DE MORAES </vt:lpstr>
      <vt:lpstr>Primeira Campanha Leonística feita no Brasil em 1953.</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Izidoro de Hiroki Flumignan</dc:creator>
  <cp:lastModifiedBy>Izidoro de Hiroki Flumignan</cp:lastModifiedBy>
  <cp:revision>1</cp:revision>
  <dcterms:created xsi:type="dcterms:W3CDTF">2018-06-25T15:56:51Z</dcterms:created>
  <dcterms:modified xsi:type="dcterms:W3CDTF">2018-06-29T03:46:49Z</dcterms:modified>
</cp:coreProperties>
</file>