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1" r:id="rId2"/>
    <p:sldId id="273" r:id="rId3"/>
    <p:sldId id="274" r:id="rId4"/>
    <p:sldId id="276" r:id="rId5"/>
    <p:sldId id="277" r:id="rId6"/>
    <p:sldId id="278" r:id="rId7"/>
    <p:sldId id="264" r:id="rId8"/>
    <p:sldId id="266" r:id="rId9"/>
    <p:sldId id="279" r:id="rId10"/>
    <p:sldId id="262" r:id="rId11"/>
    <p:sldId id="280" r:id="rId12"/>
    <p:sldId id="267" r:id="rId13"/>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lindo Cardarett Vianna" initials="ACV" lastIdx="2" clrIdx="0">
    <p:extLst>
      <p:ext uri="{19B8F6BF-5375-455C-9EA6-DF929625EA0E}">
        <p15:presenceInfo xmlns:p15="http://schemas.microsoft.com/office/powerpoint/2012/main" userId="S-1-5-21-206993043-3941719537-2873645246-4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2850"/>
    <a:srgbClr val="EB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5373" autoAdjust="0"/>
  </p:normalViewPr>
  <p:slideViewPr>
    <p:cSldViewPr snapToGrid="0">
      <p:cViewPr varScale="1">
        <p:scale>
          <a:sx n="86" d="100"/>
          <a:sy n="86" d="100"/>
        </p:scale>
        <p:origin x="51"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2BBBD-9CB1-45B6-AA42-45AEA658C14E}" type="datetimeFigureOut">
              <a:rPr lang="pt-BR" smtClean="0"/>
              <a:t>11/11/2018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E261D-BB6C-46E5-99EC-8F616DD986D5}" type="slidenum">
              <a:rPr lang="pt-BR" smtClean="0"/>
              <a:t>‹nº›</a:t>
            </a:fld>
            <a:endParaRPr lang="pt-BR"/>
          </a:p>
        </p:txBody>
      </p:sp>
    </p:spTree>
    <p:extLst>
      <p:ext uri="{BB962C8B-B14F-4D97-AF65-F5344CB8AC3E}">
        <p14:creationId xmlns:p14="http://schemas.microsoft.com/office/powerpoint/2010/main" val="418831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50000"/>
              </a:lnSpc>
            </a:pPr>
            <a:r>
              <a:rPr lang="en-US" sz="1200" dirty="0">
                <a:solidFill>
                  <a:schemeClr val="bg2">
                    <a:lumMod val="25000"/>
                  </a:schemeClr>
                </a:solidFill>
                <a:latin typeface="Intro Regular" panose="02000000000000000000" pitchFamily="2" charset="0"/>
              </a:rPr>
              <a:t>The term globalization started appearing in literature from 1980’s. Initially it referred mainly the economic transactions and growth of economy. Soon it started penetrating to other fields like political, with weakening authority of states, emergence of global governance order </a:t>
            </a:r>
            <a:r>
              <a:rPr lang="en-US" sz="1200" dirty="0" err="1">
                <a:solidFill>
                  <a:schemeClr val="bg2">
                    <a:lumMod val="25000"/>
                  </a:schemeClr>
                </a:solidFill>
                <a:latin typeface="Intro Regular" panose="02000000000000000000" pitchFamily="2" charset="0"/>
              </a:rPr>
              <a:t>systemetc</a:t>
            </a:r>
            <a:r>
              <a:rPr lang="en-US" sz="1200" dirty="0">
                <a:solidFill>
                  <a:schemeClr val="bg2">
                    <a:lumMod val="25000"/>
                  </a:schemeClr>
                </a:solidFill>
                <a:latin typeface="Intro Regular" panose="02000000000000000000" pitchFamily="2" charset="0"/>
              </a:rPr>
              <a:t>. Globalization acquired cultural connotations with global culture, global civil society etc. and today the cultural connotation of globalization is also widely discussed. Thus the term globalization acquired all these connotations and exemplifying its influence on different </a:t>
            </a:r>
            <a:r>
              <a:rPr lang="en-US" sz="1200" dirty="0" err="1">
                <a:solidFill>
                  <a:schemeClr val="bg2">
                    <a:lumMod val="25000"/>
                  </a:schemeClr>
                </a:solidFill>
                <a:latin typeface="Intro Regular" panose="02000000000000000000" pitchFamily="2" charset="0"/>
              </a:rPr>
              <a:t>realmsof</a:t>
            </a:r>
            <a:r>
              <a:rPr lang="en-US" sz="1200" dirty="0">
                <a:solidFill>
                  <a:schemeClr val="bg2">
                    <a:lumMod val="25000"/>
                  </a:schemeClr>
                </a:solidFill>
                <a:latin typeface="Intro Regular" panose="02000000000000000000" pitchFamily="2" charset="0"/>
              </a:rPr>
              <a:t> life. It is difficult to say what exactly constitute globalization as it is interpreted by different </a:t>
            </a:r>
            <a:r>
              <a:rPr lang="en-US" sz="1200" dirty="0" err="1">
                <a:solidFill>
                  <a:schemeClr val="bg2">
                    <a:lumMod val="25000"/>
                  </a:schemeClr>
                </a:solidFill>
                <a:latin typeface="Intro Regular" panose="02000000000000000000" pitchFamily="2" charset="0"/>
              </a:rPr>
              <a:t>chools</a:t>
            </a:r>
            <a:r>
              <a:rPr lang="en-US" sz="1200" dirty="0">
                <a:solidFill>
                  <a:schemeClr val="bg2">
                    <a:lumMod val="25000"/>
                  </a:schemeClr>
                </a:solidFill>
                <a:latin typeface="Intro Regular" panose="02000000000000000000" pitchFamily="2" charset="0"/>
              </a:rPr>
              <a:t> of thought on different matter at different point of times. But all of them agree on one point that globalization has a major impact on in this contemporary world. Many are not still sure whether globalization is a civilizing force or destructive force</a:t>
            </a:r>
            <a:endParaRPr lang="es-US" sz="1200" dirty="0">
              <a:solidFill>
                <a:schemeClr val="bg2">
                  <a:lumMod val="25000"/>
                </a:schemeClr>
              </a:solidFill>
              <a:latin typeface="Intro Regular" panose="02000000000000000000" pitchFamily="2" charset="0"/>
            </a:endParaRPr>
          </a:p>
        </p:txBody>
      </p:sp>
      <p:sp>
        <p:nvSpPr>
          <p:cNvPr id="4" name="Espaço Reservado para Número de Slide 3"/>
          <p:cNvSpPr>
            <a:spLocks noGrp="1"/>
          </p:cNvSpPr>
          <p:nvPr>
            <p:ph type="sldNum" sz="quarter" idx="10"/>
          </p:nvPr>
        </p:nvSpPr>
        <p:spPr/>
        <p:txBody>
          <a:bodyPr/>
          <a:lstStyle/>
          <a:p>
            <a:fld id="{D21E261D-BB6C-46E5-99EC-8F616DD986D5}" type="slidenum">
              <a:rPr lang="pt-BR" smtClean="0"/>
              <a:t>5</a:t>
            </a:fld>
            <a:endParaRPr lang="pt-BR"/>
          </a:p>
        </p:txBody>
      </p:sp>
    </p:spTree>
    <p:extLst>
      <p:ext uri="{BB962C8B-B14F-4D97-AF65-F5344CB8AC3E}">
        <p14:creationId xmlns:p14="http://schemas.microsoft.com/office/powerpoint/2010/main" val="12080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21E261D-BB6C-46E5-99EC-8F616DD986D5}" type="slidenum">
              <a:rPr lang="pt-BR" smtClean="0"/>
              <a:t>9</a:t>
            </a:fld>
            <a:endParaRPr lang="pt-BR"/>
          </a:p>
        </p:txBody>
      </p:sp>
    </p:spTree>
    <p:extLst>
      <p:ext uri="{BB962C8B-B14F-4D97-AF65-F5344CB8AC3E}">
        <p14:creationId xmlns:p14="http://schemas.microsoft.com/office/powerpoint/2010/main" val="403118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DE976-F9A2-4197-9849-CD198F0EE97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D9CFB6C8-2D3C-403F-96D5-61D02E8172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DFCA872A-0D77-4981-9ADB-52221BC48B8F}"/>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5" name="Marcador de pie de página 4">
            <a:extLst>
              <a:ext uri="{FF2B5EF4-FFF2-40B4-BE49-F238E27FC236}">
                <a16:creationId xmlns:a16="http://schemas.microsoft.com/office/drawing/2014/main" id="{B249871F-61BB-4248-B20D-1FD1B068963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10D9B5A0-C2C7-4837-A98C-AD7FCFE86345}"/>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307802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81272-61F8-4ABE-A68D-F9EE47C87D0A}"/>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CBE55222-594E-4187-956C-8D289C05650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8F0BB122-215F-496C-957F-DFE59E428E3D}"/>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5" name="Marcador de pie de página 4">
            <a:extLst>
              <a:ext uri="{FF2B5EF4-FFF2-40B4-BE49-F238E27FC236}">
                <a16:creationId xmlns:a16="http://schemas.microsoft.com/office/drawing/2014/main" id="{01CA68A1-56D7-4D4E-A497-E359808D2A45}"/>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468C0507-6705-4F73-9F66-49AC442E3C9C}"/>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109260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8B8037-6824-4CEF-A97E-94BFD41B3CF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D6F81853-CE0F-430A-A4E4-78CD2FD20EA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92CB0BA4-37EE-4FC5-BE47-51B30A899BBE}"/>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5" name="Marcador de pie de página 4">
            <a:extLst>
              <a:ext uri="{FF2B5EF4-FFF2-40B4-BE49-F238E27FC236}">
                <a16:creationId xmlns:a16="http://schemas.microsoft.com/office/drawing/2014/main" id="{6534AE70-221A-441C-A7D2-527349E12BB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FD73EE3D-F51F-40D9-A59E-DB38BCF5ED6E}"/>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427980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8F01A-0745-4D85-B043-AA611B277659}"/>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8D39EC95-7F3B-47C4-99F1-C72FBE1CDBB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56646522-E7A3-4684-B1DB-0F6876763608}"/>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5" name="Marcador de pie de página 4">
            <a:extLst>
              <a:ext uri="{FF2B5EF4-FFF2-40B4-BE49-F238E27FC236}">
                <a16:creationId xmlns:a16="http://schemas.microsoft.com/office/drawing/2014/main" id="{DF321C30-4284-4BD5-9372-975DB9375B2A}"/>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A49EDCD5-4FED-4A2E-9AD1-57CA69E73B32}"/>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69722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C5AE8-7548-4CD5-A64C-90601DD77A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345EE470-622F-4481-86E5-4445F4333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55212C7-CA0B-4810-981D-C81BAEA873E8}"/>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5" name="Marcador de pie de página 4">
            <a:extLst>
              <a:ext uri="{FF2B5EF4-FFF2-40B4-BE49-F238E27FC236}">
                <a16:creationId xmlns:a16="http://schemas.microsoft.com/office/drawing/2014/main" id="{A54753DB-1A1A-4E64-9849-E2BCDAF8201C}"/>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F381EA5-079E-4A18-A94E-23F5AAABBEB0}"/>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394238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5206B7-E9F7-4654-8936-8E7026A5FEF1}"/>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54DBC4E0-508B-4CB8-8606-D6CCE5CEAEB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F0E84686-A761-4EB5-B922-948FB645A7A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E9BE28AE-68A3-4CE0-BEF4-D0383E6CA8B4}"/>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6" name="Marcador de pie de página 5">
            <a:extLst>
              <a:ext uri="{FF2B5EF4-FFF2-40B4-BE49-F238E27FC236}">
                <a16:creationId xmlns:a16="http://schemas.microsoft.com/office/drawing/2014/main" id="{31A33EC8-EACA-4E49-898A-8110027B6E8B}"/>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056C0DAB-706A-49B6-8044-B6D74F080971}"/>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57287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1D20D-4111-44D0-BC93-7B8289385BC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847E96E0-1A78-455F-AA01-021DCE43CA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6A18D165-1DE3-4C3B-88AD-849A624CCDB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242825EA-9F1A-4E7B-B546-AD89F7706F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0D1DC70-B382-433D-8A7B-987AD3EF230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4C9BC068-B4D2-4E01-BF83-0284D8AD467D}"/>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8" name="Marcador de pie de página 7">
            <a:extLst>
              <a:ext uri="{FF2B5EF4-FFF2-40B4-BE49-F238E27FC236}">
                <a16:creationId xmlns:a16="http://schemas.microsoft.com/office/drawing/2014/main" id="{943F147E-5054-48DA-B182-54E6CCBCFAC2}"/>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5F1B69E0-B28C-4C3C-AD3E-41E2A28CBD0C}"/>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11238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56AD4-77A5-4621-BCF6-0EC512D8232D}"/>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0CED47AD-A0B8-4BF5-91AB-951C5C28C731}"/>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4" name="Marcador de pie de página 3">
            <a:extLst>
              <a:ext uri="{FF2B5EF4-FFF2-40B4-BE49-F238E27FC236}">
                <a16:creationId xmlns:a16="http://schemas.microsoft.com/office/drawing/2014/main" id="{E28D295E-710B-4053-B33A-12B92588EE41}"/>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7531BA7C-99B1-4FFE-93D0-F8923492988E}"/>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10406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60D33F-C36C-4360-ADE0-8CCD65112E47}"/>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3" name="Marcador de pie de página 2">
            <a:extLst>
              <a:ext uri="{FF2B5EF4-FFF2-40B4-BE49-F238E27FC236}">
                <a16:creationId xmlns:a16="http://schemas.microsoft.com/office/drawing/2014/main" id="{0BECB6BC-8C47-4EE1-9CF2-D14C93824455}"/>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D5E564E2-DDE4-4C3C-935E-AF7D07B28A84}"/>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386885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439CB-FD39-409C-862A-42F5A584E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00BCB83F-4370-4055-B972-39051EC1C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C0D7E4BA-CD4A-4A02-ACDD-F05CEC8A1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554596C-C1DE-43CD-A05C-29B4EB9B7FA8}"/>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6" name="Marcador de pie de página 5">
            <a:extLst>
              <a:ext uri="{FF2B5EF4-FFF2-40B4-BE49-F238E27FC236}">
                <a16:creationId xmlns:a16="http://schemas.microsoft.com/office/drawing/2014/main" id="{6A172785-C82E-4543-8367-D3B12B826B6E}"/>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69771423-D9FE-4118-BB50-40729E12B46C}"/>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194783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46455-31C1-4D5C-94B3-00938EE639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36A11BB6-6AD1-48F5-82A9-3D597BF49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E9D3879C-915B-41ED-B7D1-7682DD540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11A7379-6D94-47BC-9B01-EB897BCF4987}"/>
              </a:ext>
            </a:extLst>
          </p:cNvPr>
          <p:cNvSpPr>
            <a:spLocks noGrp="1"/>
          </p:cNvSpPr>
          <p:nvPr>
            <p:ph type="dt" sz="half" idx="10"/>
          </p:nvPr>
        </p:nvSpPr>
        <p:spPr/>
        <p:txBody>
          <a:bodyPr/>
          <a:lstStyle/>
          <a:p>
            <a:fld id="{2F8C5390-F336-4C39-805E-4F8EA2741BF9}" type="datetimeFigureOut">
              <a:rPr lang="es-US" smtClean="0"/>
              <a:t>11/9/2018</a:t>
            </a:fld>
            <a:endParaRPr lang="es-US"/>
          </a:p>
        </p:txBody>
      </p:sp>
      <p:sp>
        <p:nvSpPr>
          <p:cNvPr id="6" name="Marcador de pie de página 5">
            <a:extLst>
              <a:ext uri="{FF2B5EF4-FFF2-40B4-BE49-F238E27FC236}">
                <a16:creationId xmlns:a16="http://schemas.microsoft.com/office/drawing/2014/main" id="{6A261EC0-13E9-4F62-B2A6-FB4F7039FB40}"/>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81CF30C5-65D1-46DE-9EAA-E9F56C24B05A}"/>
              </a:ext>
            </a:extLst>
          </p:cNvPr>
          <p:cNvSpPr>
            <a:spLocks noGrp="1"/>
          </p:cNvSpPr>
          <p:nvPr>
            <p:ph type="sldNum" sz="quarter" idx="12"/>
          </p:nvPr>
        </p:nvSpPr>
        <p:spPr/>
        <p:txBody>
          <a:bodyPr/>
          <a:lstStyle/>
          <a:p>
            <a:fld id="{8FC5F841-404C-4358-BAD5-930CFAB5FDB0}" type="slidenum">
              <a:rPr lang="es-US" smtClean="0"/>
              <a:t>‹nº›</a:t>
            </a:fld>
            <a:endParaRPr lang="es-US"/>
          </a:p>
        </p:txBody>
      </p:sp>
    </p:spTree>
    <p:extLst>
      <p:ext uri="{BB962C8B-B14F-4D97-AF65-F5344CB8AC3E}">
        <p14:creationId xmlns:p14="http://schemas.microsoft.com/office/powerpoint/2010/main" val="319621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6494F2-1EFE-489C-8258-4C2092843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7AD3B692-CD9A-4298-A645-C8FF2CF52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3D072A14-2C07-464C-9181-58A73BF42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C5390-F336-4C39-805E-4F8EA2741BF9}" type="datetimeFigureOut">
              <a:rPr lang="es-US" smtClean="0"/>
              <a:t>11/9/2018</a:t>
            </a:fld>
            <a:endParaRPr lang="es-US"/>
          </a:p>
        </p:txBody>
      </p:sp>
      <p:sp>
        <p:nvSpPr>
          <p:cNvPr id="5" name="Marcador de pie de página 4">
            <a:extLst>
              <a:ext uri="{FF2B5EF4-FFF2-40B4-BE49-F238E27FC236}">
                <a16:creationId xmlns:a16="http://schemas.microsoft.com/office/drawing/2014/main" id="{D8276153-F785-40AB-B424-E5CE41F8E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0998DEF3-D372-46D0-A901-68BA95F80E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5F841-404C-4358-BAD5-930CFAB5FDB0}" type="slidenum">
              <a:rPr lang="es-US" smtClean="0"/>
              <a:t>‹nº›</a:t>
            </a:fld>
            <a:endParaRPr lang="es-US"/>
          </a:p>
        </p:txBody>
      </p:sp>
    </p:spTree>
    <p:extLst>
      <p:ext uri="{BB962C8B-B14F-4D97-AF65-F5344CB8AC3E}">
        <p14:creationId xmlns:p14="http://schemas.microsoft.com/office/powerpoint/2010/main" val="17506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AEA1D6-1B7E-4E4D-BC33-EC4838AE5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BCA5C5D1-6948-4366-A48F-D23B13C17581}"/>
              </a:ext>
            </a:extLst>
          </p:cNvPr>
          <p:cNvSpPr txBox="1"/>
          <p:nvPr/>
        </p:nvSpPr>
        <p:spPr>
          <a:xfrm>
            <a:off x="7780714" y="2151727"/>
            <a:ext cx="2748742" cy="2554545"/>
          </a:xfrm>
          <a:prstGeom prst="rect">
            <a:avLst/>
          </a:prstGeom>
          <a:noFill/>
        </p:spPr>
        <p:txBody>
          <a:bodyPr wrap="square" rtlCol="0">
            <a:spAutoFit/>
          </a:bodyPr>
          <a:lstStyle/>
          <a:p>
            <a:pPr algn="just"/>
            <a:r>
              <a:rPr lang="pt-BR" sz="3200" dirty="0">
                <a:solidFill>
                  <a:schemeClr val="bg1"/>
                </a:solidFill>
                <a:latin typeface="Intro Bold Alt" panose="02000000000000000000" pitchFamily="2" charset="0"/>
              </a:rPr>
              <a:t>Os desafios da formação dos jovens num mundo globalizado</a:t>
            </a:r>
          </a:p>
        </p:txBody>
      </p:sp>
      <p:sp>
        <p:nvSpPr>
          <p:cNvPr id="5" name="CuadroTexto 5">
            <a:extLst>
              <a:ext uri="{FF2B5EF4-FFF2-40B4-BE49-F238E27FC236}">
                <a16:creationId xmlns:a16="http://schemas.microsoft.com/office/drawing/2014/main" id="{1BB5DA75-EB37-4498-957D-12B9B36CC0D0}"/>
              </a:ext>
            </a:extLst>
          </p:cNvPr>
          <p:cNvSpPr txBox="1"/>
          <p:nvPr/>
        </p:nvSpPr>
        <p:spPr>
          <a:xfrm>
            <a:off x="7608917" y="5745597"/>
            <a:ext cx="3255819" cy="738664"/>
          </a:xfrm>
          <a:prstGeom prst="rect">
            <a:avLst/>
          </a:prstGeom>
          <a:noFill/>
        </p:spPr>
        <p:txBody>
          <a:bodyPr wrap="square" rtlCol="0">
            <a:spAutoFit/>
          </a:bodyPr>
          <a:lstStyle/>
          <a:p>
            <a:pPr algn="r"/>
            <a:r>
              <a:rPr lang="pt-BR" sz="1400" i="1" dirty="0">
                <a:solidFill>
                  <a:schemeClr val="bg1"/>
                </a:solidFill>
                <a:latin typeface="Intro Bold Alt" panose="02000000000000000000" pitchFamily="2" charset="0"/>
              </a:rPr>
              <a:t>Por:  Arlindo Cardarett Vianna</a:t>
            </a:r>
          </a:p>
          <a:p>
            <a:pPr algn="r"/>
            <a:r>
              <a:rPr lang="pt-BR" sz="1400" i="1" dirty="0">
                <a:solidFill>
                  <a:schemeClr val="bg1"/>
                </a:solidFill>
                <a:latin typeface="Intro Bold Alt" panose="02000000000000000000" pitchFamily="2" charset="0"/>
              </a:rPr>
              <a:t>12/11/2018</a:t>
            </a:r>
          </a:p>
          <a:p>
            <a:pPr algn="r"/>
            <a:r>
              <a:rPr lang="pt-BR" sz="1400" i="1" dirty="0">
                <a:solidFill>
                  <a:schemeClr val="bg1"/>
                </a:solidFill>
                <a:latin typeface="Intro Bold Alt" panose="02000000000000000000" pitchFamily="2" charset="0"/>
              </a:rPr>
              <a:t>Lions </a:t>
            </a:r>
            <a:endParaRPr lang="es-US" sz="1400" i="1" dirty="0">
              <a:solidFill>
                <a:schemeClr val="bg1"/>
              </a:solidFill>
              <a:latin typeface="Intro Bold Alt" panose="02000000000000000000" pitchFamily="2" charset="0"/>
            </a:endParaRPr>
          </a:p>
        </p:txBody>
      </p:sp>
    </p:spTree>
    <p:extLst>
      <p:ext uri="{BB962C8B-B14F-4D97-AF65-F5344CB8AC3E}">
        <p14:creationId xmlns:p14="http://schemas.microsoft.com/office/powerpoint/2010/main" val="72967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esquinas redondeadas 6">
            <a:extLst>
              <a:ext uri="{FF2B5EF4-FFF2-40B4-BE49-F238E27FC236}">
                <a16:creationId xmlns:a16="http://schemas.microsoft.com/office/drawing/2014/main" id="{4EC3DC95-304D-4942-999B-368A18CF4895}"/>
              </a:ext>
            </a:extLst>
          </p:cNvPr>
          <p:cNvSpPr/>
          <p:nvPr/>
        </p:nvSpPr>
        <p:spPr>
          <a:xfrm>
            <a:off x="3827985" y="923925"/>
            <a:ext cx="4447051" cy="809625"/>
          </a:xfrm>
          <a:prstGeom prst="roundRect">
            <a:avLst/>
          </a:prstGeom>
          <a:solidFill>
            <a:srgbClr val="EB1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Intro SemiBold" panose="02000000000000000000" pitchFamily="2" charset="0"/>
              </a:rPr>
              <a:t>Grupos das </a:t>
            </a:r>
            <a:r>
              <a:rPr lang="es-ES" sz="1600" dirty="0" err="1">
                <a:latin typeface="Intro SemiBold" panose="02000000000000000000" pitchFamily="2" charset="0"/>
              </a:rPr>
              <a:t>Competências</a:t>
            </a:r>
            <a:r>
              <a:rPr lang="es-ES" sz="1600" dirty="0">
                <a:latin typeface="Intro SemiBold" panose="02000000000000000000" pitchFamily="2" charset="0"/>
              </a:rPr>
              <a:t> do </a:t>
            </a:r>
            <a:r>
              <a:rPr lang="es-ES" sz="1600" dirty="0" err="1">
                <a:latin typeface="Intro SemiBold" panose="02000000000000000000" pitchFamily="2" charset="0"/>
              </a:rPr>
              <a:t>Século</a:t>
            </a:r>
            <a:r>
              <a:rPr lang="es-ES" sz="1600" dirty="0">
                <a:latin typeface="Intro SemiBold" panose="02000000000000000000" pitchFamily="2" charset="0"/>
              </a:rPr>
              <a:t> XXI</a:t>
            </a:r>
            <a:r>
              <a:rPr lang="es-ES" sz="1600" baseline="30000" dirty="0">
                <a:latin typeface="Intro SemiBold" panose="02000000000000000000" pitchFamily="2" charset="0"/>
              </a:rPr>
              <a:t>1</a:t>
            </a:r>
            <a:endParaRPr lang="es-US" sz="1600" dirty="0">
              <a:latin typeface="Intro SemiBold" panose="02000000000000000000" pitchFamily="2" charset="0"/>
            </a:endParaRPr>
          </a:p>
        </p:txBody>
      </p:sp>
      <p:cxnSp>
        <p:nvCxnSpPr>
          <p:cNvPr id="9" name="Conector recto 8">
            <a:extLst>
              <a:ext uri="{FF2B5EF4-FFF2-40B4-BE49-F238E27FC236}">
                <a16:creationId xmlns:a16="http://schemas.microsoft.com/office/drawing/2014/main" id="{19C9B945-70B3-4799-A85E-694117D814AF}"/>
              </a:ext>
            </a:extLst>
          </p:cNvPr>
          <p:cNvCxnSpPr>
            <a:cxnSpLocks/>
            <a:stCxn id="7" idx="1"/>
          </p:cNvCxnSpPr>
          <p:nvPr/>
        </p:nvCxnSpPr>
        <p:spPr>
          <a:xfrm flipH="1">
            <a:off x="1743077" y="1328738"/>
            <a:ext cx="20849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BB7CA318-9B85-44EF-A708-1063E17CCCFD}"/>
              </a:ext>
            </a:extLst>
          </p:cNvPr>
          <p:cNvCxnSpPr>
            <a:cxnSpLocks/>
          </p:cNvCxnSpPr>
          <p:nvPr/>
        </p:nvCxnSpPr>
        <p:spPr>
          <a:xfrm>
            <a:off x="1743075" y="1328737"/>
            <a:ext cx="0" cy="8325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1FA4504A-3908-4CCA-86F5-1E933DCF92E4}"/>
              </a:ext>
            </a:extLst>
          </p:cNvPr>
          <p:cNvCxnSpPr>
            <a:cxnSpLocks/>
          </p:cNvCxnSpPr>
          <p:nvPr/>
        </p:nvCxnSpPr>
        <p:spPr>
          <a:xfrm>
            <a:off x="6035514" y="1733549"/>
            <a:ext cx="0" cy="4523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8964B732-5155-4A7A-9D77-4FC4C3FDAD4F}"/>
              </a:ext>
            </a:extLst>
          </p:cNvPr>
          <p:cNvCxnSpPr>
            <a:cxnSpLocks/>
          </p:cNvCxnSpPr>
          <p:nvPr/>
        </p:nvCxnSpPr>
        <p:spPr>
          <a:xfrm flipH="1">
            <a:off x="8224837" y="1323975"/>
            <a:ext cx="2224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504A0563-719C-4818-8EB7-0AB170281F0F}"/>
              </a:ext>
            </a:extLst>
          </p:cNvPr>
          <p:cNvCxnSpPr>
            <a:cxnSpLocks/>
          </p:cNvCxnSpPr>
          <p:nvPr/>
        </p:nvCxnSpPr>
        <p:spPr>
          <a:xfrm>
            <a:off x="10434636" y="1323975"/>
            <a:ext cx="14288" cy="8619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5">
            <a:extLst>
              <a:ext uri="{FF2B5EF4-FFF2-40B4-BE49-F238E27FC236}">
                <a16:creationId xmlns:a16="http://schemas.microsoft.com/office/drawing/2014/main" id="{06905A32-F779-40D7-88A5-D0539719B1C3}"/>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33" name="CuadroTexto 5">
            <a:extLst>
              <a:ext uri="{FF2B5EF4-FFF2-40B4-BE49-F238E27FC236}">
                <a16:creationId xmlns:a16="http://schemas.microsoft.com/office/drawing/2014/main" id="{CA952965-CAB4-48A1-9D92-4856167AE434}"/>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grpSp>
        <p:nvGrpSpPr>
          <p:cNvPr id="26" name="Agrupar 25">
            <a:extLst>
              <a:ext uri="{FF2B5EF4-FFF2-40B4-BE49-F238E27FC236}">
                <a16:creationId xmlns:a16="http://schemas.microsoft.com/office/drawing/2014/main" id="{AD27277B-F02D-4F1F-A42C-76E9FD3DB7C6}"/>
              </a:ext>
            </a:extLst>
          </p:cNvPr>
          <p:cNvGrpSpPr/>
          <p:nvPr/>
        </p:nvGrpSpPr>
        <p:grpSpPr>
          <a:xfrm>
            <a:off x="409081" y="2185898"/>
            <a:ext cx="2667000" cy="2667000"/>
            <a:chOff x="381371" y="2762249"/>
            <a:chExt cx="2667000" cy="2667000"/>
          </a:xfrm>
        </p:grpSpPr>
        <p:sp>
          <p:nvSpPr>
            <p:cNvPr id="12" name="Elipse 11">
              <a:extLst>
                <a:ext uri="{FF2B5EF4-FFF2-40B4-BE49-F238E27FC236}">
                  <a16:creationId xmlns:a16="http://schemas.microsoft.com/office/drawing/2014/main" id="{A5A10ECD-6D38-4F99-95D9-0A2207052BEA}"/>
                </a:ext>
              </a:extLst>
            </p:cNvPr>
            <p:cNvSpPr/>
            <p:nvPr/>
          </p:nvSpPr>
          <p:spPr>
            <a:xfrm>
              <a:off x="381371" y="2762249"/>
              <a:ext cx="2667000" cy="2667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3" name="Elipse 12">
              <a:extLst>
                <a:ext uri="{FF2B5EF4-FFF2-40B4-BE49-F238E27FC236}">
                  <a16:creationId xmlns:a16="http://schemas.microsoft.com/office/drawing/2014/main" id="{2CAE1A57-1F20-4517-AFD2-D1FA31C99814}"/>
                </a:ext>
              </a:extLst>
            </p:cNvPr>
            <p:cNvSpPr/>
            <p:nvPr/>
          </p:nvSpPr>
          <p:spPr>
            <a:xfrm>
              <a:off x="521864" y="2897980"/>
              <a:ext cx="2386013" cy="2386013"/>
            </a:xfrm>
            <a:prstGeom prst="ellipse">
              <a:avLst/>
            </a:prstGeom>
            <a:solidFill>
              <a:schemeClr val="bg2">
                <a:lumMod val="90000"/>
              </a:schemeClr>
            </a:solidFill>
            <a:ln w="19050">
              <a:solidFill>
                <a:srgbClr val="1528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a:extLst>
                <a:ext uri="{FF2B5EF4-FFF2-40B4-BE49-F238E27FC236}">
                  <a16:creationId xmlns:a16="http://schemas.microsoft.com/office/drawing/2014/main" id="{A074E29F-2011-4EAB-80F9-727464AD5525}"/>
                </a:ext>
              </a:extLst>
            </p:cNvPr>
            <p:cNvSpPr txBox="1"/>
            <p:nvPr/>
          </p:nvSpPr>
          <p:spPr>
            <a:xfrm>
              <a:off x="746892" y="4395786"/>
              <a:ext cx="1935956" cy="646331"/>
            </a:xfrm>
            <a:prstGeom prst="rect">
              <a:avLst/>
            </a:prstGeom>
            <a:noFill/>
          </p:spPr>
          <p:txBody>
            <a:bodyPr wrap="square" rtlCol="0">
              <a:spAutoFit/>
            </a:bodyPr>
            <a:lstStyle/>
            <a:p>
              <a:pPr algn="ctr"/>
              <a:r>
                <a:rPr lang="pt-BR">
                  <a:solidFill>
                    <a:srgbClr val="152850"/>
                  </a:solidFill>
                  <a:latin typeface="Intro SemiBold" panose="02000000000000000000" pitchFamily="2" charset="0"/>
                </a:rPr>
                <a:t>Competências</a:t>
              </a:r>
            </a:p>
            <a:p>
              <a:pPr algn="ctr"/>
              <a:r>
                <a:rPr lang="pt-BR">
                  <a:solidFill>
                    <a:srgbClr val="152850"/>
                  </a:solidFill>
                  <a:latin typeface="Intro SemiBold" panose="02000000000000000000" pitchFamily="2" charset="0"/>
                </a:rPr>
                <a:t>Cognitivas</a:t>
              </a:r>
            </a:p>
          </p:txBody>
        </p:sp>
        <p:pic>
          <p:nvPicPr>
            <p:cNvPr id="4" name="Gráfico 3" descr="Cérebro na cabeça">
              <a:extLst>
                <a:ext uri="{FF2B5EF4-FFF2-40B4-BE49-F238E27FC236}">
                  <a16:creationId xmlns:a16="http://schemas.microsoft.com/office/drawing/2014/main" id="{E871F7BC-A5BC-4507-A4AD-B278C91517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724" y="3020019"/>
              <a:ext cx="914400" cy="914400"/>
            </a:xfrm>
            <a:prstGeom prst="rect">
              <a:avLst/>
            </a:prstGeom>
          </p:spPr>
        </p:pic>
      </p:grpSp>
      <p:grpSp>
        <p:nvGrpSpPr>
          <p:cNvPr id="44" name="Agrupar 43">
            <a:extLst>
              <a:ext uri="{FF2B5EF4-FFF2-40B4-BE49-F238E27FC236}">
                <a16:creationId xmlns:a16="http://schemas.microsoft.com/office/drawing/2014/main" id="{AECDB83C-49CE-4433-85F8-CB1541CA5F04}"/>
              </a:ext>
            </a:extLst>
          </p:cNvPr>
          <p:cNvGrpSpPr/>
          <p:nvPr/>
        </p:nvGrpSpPr>
        <p:grpSpPr>
          <a:xfrm>
            <a:off x="4725568" y="2181135"/>
            <a:ext cx="2667000" cy="2667000"/>
            <a:chOff x="6157540" y="3138487"/>
            <a:chExt cx="2667000" cy="2667000"/>
          </a:xfrm>
        </p:grpSpPr>
        <p:sp>
          <p:nvSpPr>
            <p:cNvPr id="24" name="Elipse 23">
              <a:extLst>
                <a:ext uri="{FF2B5EF4-FFF2-40B4-BE49-F238E27FC236}">
                  <a16:creationId xmlns:a16="http://schemas.microsoft.com/office/drawing/2014/main" id="{508C2E34-8A28-4A41-9A15-A9E29411F0D9}"/>
                </a:ext>
              </a:extLst>
            </p:cNvPr>
            <p:cNvSpPr/>
            <p:nvPr/>
          </p:nvSpPr>
          <p:spPr>
            <a:xfrm>
              <a:off x="6157540" y="3138487"/>
              <a:ext cx="2667000" cy="2667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5" name="Elipse 24">
              <a:extLst>
                <a:ext uri="{FF2B5EF4-FFF2-40B4-BE49-F238E27FC236}">
                  <a16:creationId xmlns:a16="http://schemas.microsoft.com/office/drawing/2014/main" id="{9D671A75-C8AB-4B05-965D-80E6C2E49FAF}"/>
                </a:ext>
              </a:extLst>
            </p:cNvPr>
            <p:cNvSpPr/>
            <p:nvPr/>
          </p:nvSpPr>
          <p:spPr>
            <a:xfrm>
              <a:off x="6298033" y="3274218"/>
              <a:ext cx="2386013" cy="2386013"/>
            </a:xfrm>
            <a:prstGeom prst="ellipse">
              <a:avLst/>
            </a:prstGeom>
            <a:solidFill>
              <a:schemeClr val="bg2">
                <a:lumMod val="90000"/>
              </a:schemeClr>
            </a:solidFill>
            <a:ln w="19050">
              <a:solidFill>
                <a:srgbClr val="1528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7" name="CuadroTexto 26">
              <a:extLst>
                <a:ext uri="{FF2B5EF4-FFF2-40B4-BE49-F238E27FC236}">
                  <a16:creationId xmlns:a16="http://schemas.microsoft.com/office/drawing/2014/main" id="{E088869C-6DCB-422B-BD9F-3D397778B6CF}"/>
                </a:ext>
              </a:extLst>
            </p:cNvPr>
            <p:cNvSpPr txBox="1"/>
            <p:nvPr/>
          </p:nvSpPr>
          <p:spPr>
            <a:xfrm>
              <a:off x="6523061" y="4772024"/>
              <a:ext cx="1935956" cy="646331"/>
            </a:xfrm>
            <a:prstGeom prst="rect">
              <a:avLst/>
            </a:prstGeom>
            <a:noFill/>
          </p:spPr>
          <p:txBody>
            <a:bodyPr wrap="square" rtlCol="0">
              <a:spAutoFit/>
            </a:bodyPr>
            <a:lstStyle/>
            <a:p>
              <a:pPr algn="ctr"/>
              <a:r>
                <a:rPr lang="pt-BR" dirty="0">
                  <a:solidFill>
                    <a:srgbClr val="152850"/>
                  </a:solidFill>
                  <a:latin typeface="Intro SemiBold" panose="02000000000000000000" pitchFamily="2" charset="0"/>
                </a:rPr>
                <a:t>Competências</a:t>
              </a:r>
            </a:p>
            <a:p>
              <a:pPr algn="ctr"/>
              <a:r>
                <a:rPr lang="pt-BR" dirty="0">
                  <a:solidFill>
                    <a:srgbClr val="152850"/>
                  </a:solidFill>
                  <a:latin typeface="Intro SemiBold" panose="02000000000000000000" pitchFamily="2" charset="0"/>
                </a:rPr>
                <a:t>Intrapessoais</a:t>
              </a:r>
            </a:p>
          </p:txBody>
        </p:sp>
        <p:pic>
          <p:nvPicPr>
            <p:cNvPr id="10" name="Gráfico 9" descr="Usuário">
              <a:extLst>
                <a:ext uri="{FF2B5EF4-FFF2-40B4-BE49-F238E27FC236}">
                  <a16:creationId xmlns:a16="http://schemas.microsoft.com/office/drawing/2014/main" id="{174FFE72-7C08-417A-BED7-D8A6433041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3839" y="3332559"/>
              <a:ext cx="914400" cy="914400"/>
            </a:xfrm>
            <a:prstGeom prst="rect">
              <a:avLst/>
            </a:prstGeom>
          </p:spPr>
        </p:pic>
      </p:grpSp>
      <p:grpSp>
        <p:nvGrpSpPr>
          <p:cNvPr id="45" name="Agrupar 44">
            <a:extLst>
              <a:ext uri="{FF2B5EF4-FFF2-40B4-BE49-F238E27FC236}">
                <a16:creationId xmlns:a16="http://schemas.microsoft.com/office/drawing/2014/main" id="{9F28845E-8F38-40D0-B5B8-A579E00BA3B8}"/>
              </a:ext>
            </a:extLst>
          </p:cNvPr>
          <p:cNvGrpSpPr/>
          <p:nvPr/>
        </p:nvGrpSpPr>
        <p:grpSpPr>
          <a:xfrm>
            <a:off x="9115921" y="2210487"/>
            <a:ext cx="2667000" cy="2667000"/>
            <a:chOff x="9042055" y="2762249"/>
            <a:chExt cx="2667000" cy="2667000"/>
          </a:xfrm>
        </p:grpSpPr>
        <p:sp>
          <p:nvSpPr>
            <p:cNvPr id="31" name="Elipse 30">
              <a:extLst>
                <a:ext uri="{FF2B5EF4-FFF2-40B4-BE49-F238E27FC236}">
                  <a16:creationId xmlns:a16="http://schemas.microsoft.com/office/drawing/2014/main" id="{A6FBE75D-2BD6-482C-B499-549166E08FB4}"/>
                </a:ext>
              </a:extLst>
            </p:cNvPr>
            <p:cNvSpPr/>
            <p:nvPr/>
          </p:nvSpPr>
          <p:spPr>
            <a:xfrm>
              <a:off x="9042055" y="2762249"/>
              <a:ext cx="2667000" cy="2667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2" name="Elipse 31">
              <a:extLst>
                <a:ext uri="{FF2B5EF4-FFF2-40B4-BE49-F238E27FC236}">
                  <a16:creationId xmlns:a16="http://schemas.microsoft.com/office/drawing/2014/main" id="{C9FA78BB-1836-4334-BD26-2C3112CB250A}"/>
                </a:ext>
              </a:extLst>
            </p:cNvPr>
            <p:cNvSpPr/>
            <p:nvPr/>
          </p:nvSpPr>
          <p:spPr>
            <a:xfrm>
              <a:off x="9182548" y="2897980"/>
              <a:ext cx="2386013" cy="2386013"/>
            </a:xfrm>
            <a:prstGeom prst="ellipse">
              <a:avLst/>
            </a:prstGeom>
            <a:solidFill>
              <a:schemeClr val="bg2">
                <a:lumMod val="90000"/>
              </a:schemeClr>
            </a:solidFill>
            <a:ln w="19050">
              <a:solidFill>
                <a:srgbClr val="1528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4" name="CuadroTexto 33">
              <a:extLst>
                <a:ext uri="{FF2B5EF4-FFF2-40B4-BE49-F238E27FC236}">
                  <a16:creationId xmlns:a16="http://schemas.microsoft.com/office/drawing/2014/main" id="{66E21E20-AEEB-4EA9-B6A2-BA695A8EEE40}"/>
                </a:ext>
              </a:extLst>
            </p:cNvPr>
            <p:cNvSpPr txBox="1"/>
            <p:nvPr/>
          </p:nvSpPr>
          <p:spPr>
            <a:xfrm>
              <a:off x="9407576" y="4395786"/>
              <a:ext cx="1935956" cy="646331"/>
            </a:xfrm>
            <a:prstGeom prst="rect">
              <a:avLst/>
            </a:prstGeom>
            <a:noFill/>
          </p:spPr>
          <p:txBody>
            <a:bodyPr wrap="square" rtlCol="0">
              <a:spAutoFit/>
            </a:bodyPr>
            <a:lstStyle/>
            <a:p>
              <a:pPr algn="ctr"/>
              <a:r>
                <a:rPr lang="pt-BR" dirty="0">
                  <a:solidFill>
                    <a:srgbClr val="152850"/>
                  </a:solidFill>
                  <a:latin typeface="Intro SemiBold" panose="02000000000000000000" pitchFamily="2" charset="0"/>
                </a:rPr>
                <a:t>Competências</a:t>
              </a:r>
            </a:p>
            <a:p>
              <a:pPr algn="ctr"/>
              <a:r>
                <a:rPr lang="pt-BR" dirty="0">
                  <a:solidFill>
                    <a:srgbClr val="152850"/>
                  </a:solidFill>
                  <a:latin typeface="Intro SemiBold" panose="02000000000000000000" pitchFamily="2" charset="0"/>
                </a:rPr>
                <a:t>Interpessoais</a:t>
              </a:r>
            </a:p>
          </p:txBody>
        </p:sp>
        <p:pic>
          <p:nvPicPr>
            <p:cNvPr id="15" name="Gráfico 14" descr="Usuários">
              <a:extLst>
                <a:ext uri="{FF2B5EF4-FFF2-40B4-BE49-F238E27FC236}">
                  <a16:creationId xmlns:a16="http://schemas.microsoft.com/office/drawing/2014/main" id="{F032DD24-D384-4602-8049-B1D5DD11BE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18354" y="2956321"/>
              <a:ext cx="914400" cy="914400"/>
            </a:xfrm>
            <a:prstGeom prst="rect">
              <a:avLst/>
            </a:prstGeom>
          </p:spPr>
        </p:pic>
      </p:grpSp>
      <p:sp>
        <p:nvSpPr>
          <p:cNvPr id="46" name="Retângulo: Cantos Arredondados 45">
            <a:extLst>
              <a:ext uri="{FF2B5EF4-FFF2-40B4-BE49-F238E27FC236}">
                <a16:creationId xmlns:a16="http://schemas.microsoft.com/office/drawing/2014/main" id="{F5280878-C9EF-495A-AE8B-D2EE3B155B35}"/>
              </a:ext>
            </a:extLst>
          </p:cNvPr>
          <p:cNvSpPr/>
          <p:nvPr/>
        </p:nvSpPr>
        <p:spPr>
          <a:xfrm>
            <a:off x="106361" y="1918497"/>
            <a:ext cx="11908298" cy="3205938"/>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uadroTexto 27">
            <a:extLst>
              <a:ext uri="{FF2B5EF4-FFF2-40B4-BE49-F238E27FC236}">
                <a16:creationId xmlns:a16="http://schemas.microsoft.com/office/drawing/2014/main" id="{A41C0389-6BFB-4A49-BCFC-FC43426EF925}"/>
              </a:ext>
            </a:extLst>
          </p:cNvPr>
          <p:cNvSpPr txBox="1"/>
          <p:nvPr/>
        </p:nvSpPr>
        <p:spPr>
          <a:xfrm>
            <a:off x="409080" y="4887640"/>
            <a:ext cx="2667000" cy="1200329"/>
          </a:xfrm>
          <a:prstGeom prst="rect">
            <a:avLst/>
          </a:prstGeom>
          <a:noFill/>
        </p:spPr>
        <p:txBody>
          <a:bodyPr wrap="square" rtlCol="0">
            <a:spAutoFit/>
          </a:bodyPr>
          <a:lstStyle/>
          <a:p>
            <a:pPr algn="just"/>
            <a:r>
              <a:rPr lang="pt-BR" sz="1200" dirty="0">
                <a:solidFill>
                  <a:schemeClr val="bg2">
                    <a:lumMod val="25000"/>
                  </a:schemeClr>
                </a:solidFill>
                <a:latin typeface="Intro Regular" panose="02000000000000000000" pitchFamily="2" charset="0"/>
              </a:rPr>
              <a:t>Pensamento Crítico</a:t>
            </a:r>
          </a:p>
          <a:p>
            <a:pPr algn="just"/>
            <a:r>
              <a:rPr lang="pt-BR" sz="1200" dirty="0">
                <a:solidFill>
                  <a:schemeClr val="bg2">
                    <a:lumMod val="25000"/>
                  </a:schemeClr>
                </a:solidFill>
                <a:latin typeface="Intro Regular" panose="02000000000000000000" pitchFamily="2" charset="0"/>
              </a:rPr>
              <a:t>Resolução de Problemas</a:t>
            </a:r>
          </a:p>
          <a:p>
            <a:pPr algn="just"/>
            <a:r>
              <a:rPr lang="pt-BR" sz="1200" dirty="0">
                <a:solidFill>
                  <a:schemeClr val="bg2">
                    <a:lumMod val="25000"/>
                  </a:schemeClr>
                </a:solidFill>
                <a:latin typeface="Intro Regular" panose="02000000000000000000" pitchFamily="2" charset="0"/>
              </a:rPr>
              <a:t>Interpretação</a:t>
            </a:r>
          </a:p>
          <a:p>
            <a:pPr algn="just"/>
            <a:r>
              <a:rPr lang="pt-BR" sz="1200" dirty="0">
                <a:solidFill>
                  <a:schemeClr val="bg2">
                    <a:lumMod val="25000"/>
                  </a:schemeClr>
                </a:solidFill>
                <a:latin typeface="Intro Regular" panose="02000000000000000000" pitchFamily="2" charset="0"/>
              </a:rPr>
              <a:t>Escuta ativa</a:t>
            </a:r>
          </a:p>
          <a:p>
            <a:pPr algn="just"/>
            <a:r>
              <a:rPr lang="pt-BR" sz="1200" dirty="0">
                <a:solidFill>
                  <a:schemeClr val="bg2">
                    <a:lumMod val="25000"/>
                  </a:schemeClr>
                </a:solidFill>
                <a:latin typeface="Intro Regular" panose="02000000000000000000" pitchFamily="2" charset="0"/>
              </a:rPr>
              <a:t>Comunicação (oral e escrita)</a:t>
            </a:r>
          </a:p>
          <a:p>
            <a:pPr algn="just"/>
            <a:r>
              <a:rPr lang="pt-BR" sz="1200" dirty="0">
                <a:solidFill>
                  <a:schemeClr val="bg2">
                    <a:lumMod val="25000"/>
                  </a:schemeClr>
                </a:solidFill>
                <a:latin typeface="Intro Regular" panose="02000000000000000000" pitchFamily="2" charset="0"/>
              </a:rPr>
              <a:t>Inovação e Criatividade ...</a:t>
            </a:r>
          </a:p>
        </p:txBody>
      </p:sp>
      <p:sp>
        <p:nvSpPr>
          <p:cNvPr id="48" name="CuadroTexto 27">
            <a:extLst>
              <a:ext uri="{FF2B5EF4-FFF2-40B4-BE49-F238E27FC236}">
                <a16:creationId xmlns:a16="http://schemas.microsoft.com/office/drawing/2014/main" id="{FB1C590B-6A7C-456A-9AC1-7C36C36769D5}"/>
              </a:ext>
            </a:extLst>
          </p:cNvPr>
          <p:cNvSpPr txBox="1"/>
          <p:nvPr/>
        </p:nvSpPr>
        <p:spPr>
          <a:xfrm>
            <a:off x="4725567" y="4891159"/>
            <a:ext cx="3132719" cy="1200329"/>
          </a:xfrm>
          <a:prstGeom prst="rect">
            <a:avLst/>
          </a:prstGeom>
          <a:noFill/>
        </p:spPr>
        <p:txBody>
          <a:bodyPr wrap="square" rtlCol="0">
            <a:spAutoFit/>
          </a:bodyPr>
          <a:lstStyle/>
          <a:p>
            <a:pPr algn="just"/>
            <a:r>
              <a:rPr lang="pt-BR" sz="1200" dirty="0">
                <a:solidFill>
                  <a:schemeClr val="bg2">
                    <a:lumMod val="25000"/>
                  </a:schemeClr>
                </a:solidFill>
                <a:latin typeface="Intro Regular" panose="02000000000000000000" pitchFamily="2" charset="0"/>
              </a:rPr>
              <a:t>Responsabilidade</a:t>
            </a:r>
          </a:p>
          <a:p>
            <a:pPr algn="just"/>
            <a:r>
              <a:rPr lang="pt-BR" sz="1200" dirty="0">
                <a:solidFill>
                  <a:schemeClr val="bg2">
                    <a:lumMod val="25000"/>
                  </a:schemeClr>
                </a:solidFill>
                <a:latin typeface="Intro Regular" panose="02000000000000000000" pitchFamily="2" charset="0"/>
              </a:rPr>
              <a:t>Perseverança</a:t>
            </a:r>
          </a:p>
          <a:p>
            <a:pPr algn="just"/>
            <a:r>
              <a:rPr lang="pt-BR" sz="1200" dirty="0">
                <a:solidFill>
                  <a:schemeClr val="bg2">
                    <a:lumMod val="25000"/>
                  </a:schemeClr>
                </a:solidFill>
                <a:latin typeface="Intro Regular" panose="02000000000000000000" pitchFamily="2" charset="0"/>
              </a:rPr>
              <a:t>Determinação</a:t>
            </a:r>
          </a:p>
          <a:p>
            <a:pPr algn="just"/>
            <a:r>
              <a:rPr lang="pt-BR" sz="1200" dirty="0">
                <a:solidFill>
                  <a:schemeClr val="bg2">
                    <a:lumMod val="25000"/>
                  </a:schemeClr>
                </a:solidFill>
                <a:latin typeface="Intro Regular" panose="02000000000000000000" pitchFamily="2" charset="0"/>
              </a:rPr>
              <a:t>Interesse intelectual e curiosidade</a:t>
            </a:r>
          </a:p>
          <a:p>
            <a:pPr algn="just"/>
            <a:r>
              <a:rPr lang="pt-BR" sz="1200" dirty="0">
                <a:solidFill>
                  <a:schemeClr val="bg2">
                    <a:lumMod val="25000"/>
                  </a:schemeClr>
                </a:solidFill>
                <a:latin typeface="Intro Regular" panose="02000000000000000000" pitchFamily="2" charset="0"/>
              </a:rPr>
              <a:t>Cidadania</a:t>
            </a:r>
          </a:p>
          <a:p>
            <a:pPr algn="just"/>
            <a:r>
              <a:rPr lang="pt-BR" sz="1200" dirty="0">
                <a:solidFill>
                  <a:schemeClr val="bg2">
                    <a:lumMod val="25000"/>
                  </a:schemeClr>
                </a:solidFill>
                <a:latin typeface="Intro Regular" panose="02000000000000000000" pitchFamily="2" charset="0"/>
              </a:rPr>
              <a:t>Autodidatismo ...</a:t>
            </a:r>
          </a:p>
        </p:txBody>
      </p:sp>
      <p:sp>
        <p:nvSpPr>
          <p:cNvPr id="49" name="CuadroTexto 27">
            <a:extLst>
              <a:ext uri="{FF2B5EF4-FFF2-40B4-BE49-F238E27FC236}">
                <a16:creationId xmlns:a16="http://schemas.microsoft.com/office/drawing/2014/main" id="{E1AAFFE2-3258-4B97-889D-B4527701B01A}"/>
              </a:ext>
            </a:extLst>
          </p:cNvPr>
          <p:cNvSpPr txBox="1"/>
          <p:nvPr/>
        </p:nvSpPr>
        <p:spPr>
          <a:xfrm>
            <a:off x="9115921" y="4908302"/>
            <a:ext cx="3132719" cy="1200329"/>
          </a:xfrm>
          <a:prstGeom prst="rect">
            <a:avLst/>
          </a:prstGeom>
          <a:noFill/>
        </p:spPr>
        <p:txBody>
          <a:bodyPr wrap="square" rtlCol="0">
            <a:spAutoFit/>
          </a:bodyPr>
          <a:lstStyle/>
          <a:p>
            <a:pPr algn="just"/>
            <a:r>
              <a:rPr lang="pt-BR" sz="1200" dirty="0">
                <a:solidFill>
                  <a:schemeClr val="bg2">
                    <a:lumMod val="25000"/>
                  </a:schemeClr>
                </a:solidFill>
                <a:latin typeface="Intro Regular" panose="02000000000000000000" pitchFamily="2" charset="0"/>
              </a:rPr>
              <a:t>Cooperação</a:t>
            </a:r>
          </a:p>
          <a:p>
            <a:pPr algn="just"/>
            <a:r>
              <a:rPr lang="pt-BR" sz="1200" dirty="0">
                <a:solidFill>
                  <a:schemeClr val="bg2">
                    <a:lumMod val="25000"/>
                  </a:schemeClr>
                </a:solidFill>
                <a:latin typeface="Intro Regular" panose="02000000000000000000" pitchFamily="2" charset="0"/>
              </a:rPr>
              <a:t>Liderança</a:t>
            </a:r>
          </a:p>
          <a:p>
            <a:pPr algn="just"/>
            <a:r>
              <a:rPr lang="pt-BR" sz="1200" dirty="0">
                <a:solidFill>
                  <a:schemeClr val="bg2">
                    <a:lumMod val="25000"/>
                  </a:schemeClr>
                </a:solidFill>
                <a:latin typeface="Intro Regular" panose="02000000000000000000" pitchFamily="2" charset="0"/>
              </a:rPr>
              <a:t>Trabalho em equipe</a:t>
            </a:r>
          </a:p>
          <a:p>
            <a:pPr algn="just"/>
            <a:r>
              <a:rPr lang="pt-BR" sz="1200" dirty="0">
                <a:solidFill>
                  <a:schemeClr val="bg2">
                    <a:lumMod val="25000"/>
                  </a:schemeClr>
                </a:solidFill>
                <a:latin typeface="Intro Regular" panose="02000000000000000000" pitchFamily="2" charset="0"/>
              </a:rPr>
              <a:t>Negociação de conflitos</a:t>
            </a:r>
          </a:p>
          <a:p>
            <a:pPr algn="just"/>
            <a:r>
              <a:rPr lang="pt-BR" sz="1200" dirty="0">
                <a:solidFill>
                  <a:schemeClr val="bg2">
                    <a:lumMod val="25000"/>
                  </a:schemeClr>
                </a:solidFill>
                <a:latin typeface="Intro Regular" panose="02000000000000000000" pitchFamily="2" charset="0"/>
              </a:rPr>
              <a:t>Influência social</a:t>
            </a:r>
          </a:p>
          <a:p>
            <a:pPr algn="just"/>
            <a:r>
              <a:rPr lang="pt-BR" sz="1200" dirty="0">
                <a:solidFill>
                  <a:schemeClr val="bg2">
                    <a:lumMod val="25000"/>
                  </a:schemeClr>
                </a:solidFill>
                <a:latin typeface="Intro Regular" panose="02000000000000000000" pitchFamily="2" charset="0"/>
              </a:rPr>
              <a:t>Empatia ...</a:t>
            </a:r>
          </a:p>
        </p:txBody>
      </p:sp>
      <p:sp>
        <p:nvSpPr>
          <p:cNvPr id="52" name="CuadroTexto 27">
            <a:extLst>
              <a:ext uri="{FF2B5EF4-FFF2-40B4-BE49-F238E27FC236}">
                <a16:creationId xmlns:a16="http://schemas.microsoft.com/office/drawing/2014/main" id="{9F6AF60A-7356-48D5-9D4C-9CB87BC09EEC}"/>
              </a:ext>
            </a:extLst>
          </p:cNvPr>
          <p:cNvSpPr txBox="1"/>
          <p:nvPr/>
        </p:nvSpPr>
        <p:spPr>
          <a:xfrm>
            <a:off x="0" y="6020228"/>
            <a:ext cx="5286375" cy="246221"/>
          </a:xfrm>
          <a:prstGeom prst="rect">
            <a:avLst/>
          </a:prstGeom>
          <a:noFill/>
        </p:spPr>
        <p:txBody>
          <a:bodyPr wrap="square" rtlCol="0">
            <a:spAutoFit/>
          </a:bodyPr>
          <a:lstStyle/>
          <a:p>
            <a:r>
              <a:rPr lang="pt-BR" sz="1000" dirty="0">
                <a:solidFill>
                  <a:schemeClr val="bg2">
                    <a:lumMod val="25000"/>
                  </a:schemeClr>
                </a:solidFill>
                <a:latin typeface="Intro Regular" panose="02000000000000000000" pitchFamily="2" charset="0"/>
              </a:rPr>
              <a:t>1 – De acordo com o </a:t>
            </a:r>
            <a:r>
              <a:rPr lang="pt-BR" sz="1000" dirty="0" err="1">
                <a:solidFill>
                  <a:schemeClr val="bg2">
                    <a:lumMod val="25000"/>
                  </a:schemeClr>
                </a:solidFill>
                <a:latin typeface="Intro Regular" panose="02000000000000000000" pitchFamily="2" charset="0"/>
              </a:rPr>
              <a:t>Education</a:t>
            </a:r>
            <a:r>
              <a:rPr lang="pt-BR" sz="1000" dirty="0">
                <a:solidFill>
                  <a:schemeClr val="bg2">
                    <a:lumMod val="25000"/>
                  </a:schemeClr>
                </a:solidFill>
                <a:latin typeface="Intro Regular" panose="02000000000000000000" pitchFamily="2" charset="0"/>
              </a:rPr>
              <a:t> for Life </a:t>
            </a:r>
            <a:r>
              <a:rPr lang="pt-BR" sz="1000" dirty="0" err="1">
                <a:solidFill>
                  <a:schemeClr val="bg2">
                    <a:lumMod val="25000"/>
                  </a:schemeClr>
                </a:solidFill>
                <a:latin typeface="Intro Regular" panose="02000000000000000000" pitchFamily="2" charset="0"/>
              </a:rPr>
              <a:t>and</a:t>
            </a:r>
            <a:r>
              <a:rPr lang="pt-BR" sz="1000" dirty="0">
                <a:solidFill>
                  <a:schemeClr val="bg2">
                    <a:lumMod val="25000"/>
                  </a:schemeClr>
                </a:solidFill>
                <a:latin typeface="Intro Regular" panose="02000000000000000000" pitchFamily="2" charset="0"/>
              </a:rPr>
              <a:t> </a:t>
            </a:r>
            <a:r>
              <a:rPr lang="pt-BR" sz="1000" dirty="0" err="1">
                <a:solidFill>
                  <a:schemeClr val="bg2">
                    <a:lumMod val="25000"/>
                  </a:schemeClr>
                </a:solidFill>
                <a:latin typeface="Intro Regular" panose="02000000000000000000" pitchFamily="2" charset="0"/>
              </a:rPr>
              <a:t>Work</a:t>
            </a:r>
            <a:r>
              <a:rPr lang="pt-BR" sz="1000" dirty="0">
                <a:solidFill>
                  <a:schemeClr val="bg2">
                    <a:lumMod val="25000"/>
                  </a:schemeClr>
                </a:solidFill>
                <a:latin typeface="Intro Regular" panose="02000000000000000000" pitchFamily="2" charset="0"/>
              </a:rPr>
              <a:t> </a:t>
            </a:r>
            <a:endParaRPr lang="pt-BR" sz="1050" dirty="0">
              <a:solidFill>
                <a:schemeClr val="bg2">
                  <a:lumMod val="25000"/>
                </a:schemeClr>
              </a:solidFill>
              <a:latin typeface="Intro Regular" panose="02000000000000000000" pitchFamily="2" charset="0"/>
            </a:endParaRPr>
          </a:p>
        </p:txBody>
      </p:sp>
    </p:spTree>
    <p:extLst>
      <p:ext uri="{BB962C8B-B14F-4D97-AF65-F5344CB8AC3E}">
        <p14:creationId xmlns:p14="http://schemas.microsoft.com/office/powerpoint/2010/main" val="2712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3" y="0"/>
            <a:ext cx="12192000" cy="6858000"/>
          </a:xfrm>
          <a:prstGeom prst="rect">
            <a:avLst/>
          </a:prstGeom>
        </p:spPr>
      </p:pic>
      <p:sp>
        <p:nvSpPr>
          <p:cNvPr id="2" name="CuadroTexto 1">
            <a:extLst>
              <a:ext uri="{FF2B5EF4-FFF2-40B4-BE49-F238E27FC236}">
                <a16:creationId xmlns:a16="http://schemas.microsoft.com/office/drawing/2014/main" id="{B02C426D-1EFA-4E16-9459-D80AAD17CACA}"/>
              </a:ext>
            </a:extLst>
          </p:cNvPr>
          <p:cNvSpPr txBox="1"/>
          <p:nvPr/>
        </p:nvSpPr>
        <p:spPr>
          <a:xfrm>
            <a:off x="160713" y="704850"/>
            <a:ext cx="6971607" cy="461665"/>
          </a:xfrm>
          <a:prstGeom prst="rect">
            <a:avLst/>
          </a:prstGeom>
          <a:noFill/>
        </p:spPr>
        <p:txBody>
          <a:bodyPr wrap="square" rtlCol="0">
            <a:spAutoFit/>
          </a:bodyPr>
          <a:lstStyle/>
          <a:p>
            <a:pPr algn="ctr"/>
            <a:r>
              <a:rPr lang="es-US" sz="2400" dirty="0">
                <a:solidFill>
                  <a:srgbClr val="152850"/>
                </a:solidFill>
                <a:latin typeface="Intro Bold Alt" panose="02000000000000000000" pitchFamily="2" charset="0"/>
              </a:rPr>
              <a:t>COMO FAZER?</a:t>
            </a:r>
          </a:p>
        </p:txBody>
      </p:sp>
      <p:sp>
        <p:nvSpPr>
          <p:cNvPr id="28" name="CuadroTexto 27">
            <a:extLst>
              <a:ext uri="{FF2B5EF4-FFF2-40B4-BE49-F238E27FC236}">
                <a16:creationId xmlns:a16="http://schemas.microsoft.com/office/drawing/2014/main" id="{1AFB03CA-3296-4612-AEB9-7CFCA7F1C02D}"/>
              </a:ext>
            </a:extLst>
          </p:cNvPr>
          <p:cNvSpPr txBox="1"/>
          <p:nvPr/>
        </p:nvSpPr>
        <p:spPr>
          <a:xfrm>
            <a:off x="382560" y="1303713"/>
            <a:ext cx="6123536" cy="228004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Realizar mudanças curriculares privilegiando a interdisciplinaridade e integração das disciplinas. </a:t>
            </a:r>
          </a:p>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Prover tecnologia</a:t>
            </a:r>
          </a:p>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Incluir Programas de Voluntariado</a:t>
            </a:r>
          </a:p>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Conscientizar os jovens da degradação do meio ambiente</a:t>
            </a:r>
          </a:p>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a:t>
            </a:r>
          </a:p>
          <a:p>
            <a:pPr marL="171450" indent="-171450">
              <a:lnSpc>
                <a:spcPct val="150000"/>
              </a:lnSpc>
              <a:buFont typeface="Arial" panose="020B0604020202020204" pitchFamily="34" charset="0"/>
              <a:buChar char="•"/>
            </a:pPr>
            <a:endParaRPr lang="pt-BR" sz="1200" dirty="0">
              <a:solidFill>
                <a:schemeClr val="bg2">
                  <a:lumMod val="25000"/>
                </a:schemeClr>
              </a:solidFill>
              <a:latin typeface="Intro Regular" panose="02000000000000000000" pitchFamily="2" charset="0"/>
            </a:endParaRPr>
          </a:p>
        </p:txBody>
      </p:sp>
      <p:sp>
        <p:nvSpPr>
          <p:cNvPr id="8" name="CuadroTexto 5">
            <a:extLst>
              <a:ext uri="{FF2B5EF4-FFF2-40B4-BE49-F238E27FC236}">
                <a16:creationId xmlns:a16="http://schemas.microsoft.com/office/drawing/2014/main" id="{978F4699-9BB6-444D-9979-9835F7A3B579}"/>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9" name="CuadroTexto 5">
            <a:extLst>
              <a:ext uri="{FF2B5EF4-FFF2-40B4-BE49-F238E27FC236}">
                <a16:creationId xmlns:a16="http://schemas.microsoft.com/office/drawing/2014/main" id="{1B41ED96-B43E-4C5E-B11F-573B4FF6C1C2}"/>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grpSp>
        <p:nvGrpSpPr>
          <p:cNvPr id="10" name="Agrupar 9">
            <a:extLst>
              <a:ext uri="{FF2B5EF4-FFF2-40B4-BE49-F238E27FC236}">
                <a16:creationId xmlns:a16="http://schemas.microsoft.com/office/drawing/2014/main" id="{5E9BA504-00A2-4AB3-B21F-25E129367699}"/>
              </a:ext>
            </a:extLst>
          </p:cNvPr>
          <p:cNvGrpSpPr/>
          <p:nvPr/>
        </p:nvGrpSpPr>
        <p:grpSpPr>
          <a:xfrm>
            <a:off x="6917369" y="-1"/>
            <a:ext cx="5274631" cy="6258278"/>
            <a:chOff x="6917369" y="-1"/>
            <a:chExt cx="5274631" cy="6258278"/>
          </a:xfrm>
        </p:grpSpPr>
        <p:pic>
          <p:nvPicPr>
            <p:cNvPr id="4" name="Imagem 3">
              <a:extLst>
                <a:ext uri="{FF2B5EF4-FFF2-40B4-BE49-F238E27FC236}">
                  <a16:creationId xmlns:a16="http://schemas.microsoft.com/office/drawing/2014/main" id="{0C30FCDB-7ADC-463B-AD3E-98A1713AA5B3}"/>
                </a:ext>
              </a:extLst>
            </p:cNvPr>
            <p:cNvPicPr>
              <a:picLocks noChangeAspect="1"/>
            </p:cNvPicPr>
            <p:nvPr/>
          </p:nvPicPr>
          <p:blipFill>
            <a:blip r:embed="rId3"/>
            <a:stretch>
              <a:fillRect/>
            </a:stretch>
          </p:blipFill>
          <p:spPr>
            <a:xfrm>
              <a:off x="6917369" y="-1"/>
              <a:ext cx="5274631" cy="5796743"/>
            </a:xfrm>
            <a:prstGeom prst="rect">
              <a:avLst/>
            </a:prstGeom>
          </p:spPr>
        </p:pic>
        <p:pic>
          <p:nvPicPr>
            <p:cNvPr id="6" name="Imagem 5">
              <a:extLst>
                <a:ext uri="{FF2B5EF4-FFF2-40B4-BE49-F238E27FC236}">
                  <a16:creationId xmlns:a16="http://schemas.microsoft.com/office/drawing/2014/main" id="{78CAEF93-66F4-4AA7-BC2D-76E80B3D6FC6}"/>
                </a:ext>
              </a:extLst>
            </p:cNvPr>
            <p:cNvPicPr>
              <a:picLocks noChangeAspect="1"/>
            </p:cNvPicPr>
            <p:nvPr/>
          </p:nvPicPr>
          <p:blipFill>
            <a:blip r:embed="rId4"/>
            <a:stretch>
              <a:fillRect/>
            </a:stretch>
          </p:blipFill>
          <p:spPr>
            <a:xfrm>
              <a:off x="7787592" y="5756349"/>
              <a:ext cx="3776843" cy="501928"/>
            </a:xfrm>
            <a:prstGeom prst="rect">
              <a:avLst/>
            </a:prstGeom>
          </p:spPr>
        </p:pic>
      </p:grpSp>
    </p:spTree>
    <p:extLst>
      <p:ext uri="{BB962C8B-B14F-4D97-AF65-F5344CB8AC3E}">
        <p14:creationId xmlns:p14="http://schemas.microsoft.com/office/powerpoint/2010/main" val="81639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Imagen 3">
            <a:extLst>
              <a:ext uri="{FF2B5EF4-FFF2-40B4-BE49-F238E27FC236}">
                <a16:creationId xmlns:a16="http://schemas.microsoft.com/office/drawing/2014/main" id="{A88C9E22-47C7-45F7-8C21-501F08AC9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 y="567459"/>
            <a:ext cx="10915650" cy="4280494"/>
          </a:xfrm>
          <a:prstGeom prst="rect">
            <a:avLst/>
          </a:prstGeom>
        </p:spPr>
      </p:pic>
      <p:sp>
        <p:nvSpPr>
          <p:cNvPr id="11" name="CuadroTexto 10">
            <a:extLst>
              <a:ext uri="{FF2B5EF4-FFF2-40B4-BE49-F238E27FC236}">
                <a16:creationId xmlns:a16="http://schemas.microsoft.com/office/drawing/2014/main" id="{143F2B20-FC6C-4802-B43A-BF4142F5BE80}"/>
              </a:ext>
            </a:extLst>
          </p:cNvPr>
          <p:cNvSpPr txBox="1"/>
          <p:nvPr/>
        </p:nvSpPr>
        <p:spPr>
          <a:xfrm>
            <a:off x="2450613" y="4847953"/>
            <a:ext cx="7953375" cy="584775"/>
          </a:xfrm>
          <a:prstGeom prst="rect">
            <a:avLst/>
          </a:prstGeom>
          <a:noFill/>
        </p:spPr>
        <p:txBody>
          <a:bodyPr wrap="square" rtlCol="0">
            <a:spAutoFit/>
          </a:bodyPr>
          <a:lstStyle/>
          <a:p>
            <a:pPr algn="ctr"/>
            <a:r>
              <a:rPr lang="es-US" sz="3200" dirty="0">
                <a:solidFill>
                  <a:srgbClr val="EB1A1D"/>
                </a:solidFill>
                <a:latin typeface="Intro Bold Alt" panose="02000000000000000000" pitchFamily="2" charset="0"/>
              </a:rPr>
              <a:t>MUITO OBRIGADO</a:t>
            </a:r>
          </a:p>
        </p:txBody>
      </p:sp>
      <p:sp>
        <p:nvSpPr>
          <p:cNvPr id="9" name="CuadroTexto 5">
            <a:extLst>
              <a:ext uri="{FF2B5EF4-FFF2-40B4-BE49-F238E27FC236}">
                <a16:creationId xmlns:a16="http://schemas.microsoft.com/office/drawing/2014/main" id="{E8324C47-ACCE-40F9-9661-9BFCDAC02E1D}"/>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10" name="CuadroTexto 5">
            <a:extLst>
              <a:ext uri="{FF2B5EF4-FFF2-40B4-BE49-F238E27FC236}">
                <a16:creationId xmlns:a16="http://schemas.microsoft.com/office/drawing/2014/main" id="{1DCF4EF6-98F9-47E2-B939-10198645C643}"/>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spTree>
    <p:extLst>
      <p:ext uri="{BB962C8B-B14F-4D97-AF65-F5344CB8AC3E}">
        <p14:creationId xmlns:p14="http://schemas.microsoft.com/office/powerpoint/2010/main" val="228789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19D3ACA5-B141-4DD9-9F4E-AA8E053FC476}"/>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2" name="CuadroTexto 1">
            <a:extLst>
              <a:ext uri="{FF2B5EF4-FFF2-40B4-BE49-F238E27FC236}">
                <a16:creationId xmlns:a16="http://schemas.microsoft.com/office/drawing/2014/main" id="{B02C426D-1EFA-4E16-9459-D80AAD17CACA}"/>
              </a:ext>
            </a:extLst>
          </p:cNvPr>
          <p:cNvSpPr txBox="1"/>
          <p:nvPr/>
        </p:nvSpPr>
        <p:spPr>
          <a:xfrm>
            <a:off x="5685905" y="733425"/>
            <a:ext cx="6306589" cy="474691"/>
          </a:xfrm>
          <a:prstGeom prst="rect">
            <a:avLst/>
          </a:prstGeom>
          <a:noFill/>
        </p:spPr>
        <p:txBody>
          <a:bodyPr wrap="square" rtlCol="0">
            <a:spAutoFit/>
          </a:bodyPr>
          <a:lstStyle/>
          <a:p>
            <a:pPr algn="ctr"/>
            <a:r>
              <a:rPr lang="pt-BR" sz="2400" dirty="0">
                <a:solidFill>
                  <a:srgbClr val="152850"/>
                </a:solidFill>
                <a:latin typeface="Intro Bold Alt" panose="02000000000000000000" pitchFamily="2" charset="0"/>
              </a:rPr>
              <a:t>GLOBALIZAÇÃO</a:t>
            </a:r>
          </a:p>
        </p:txBody>
      </p:sp>
      <p:pic>
        <p:nvPicPr>
          <p:cNvPr id="4" name="Imagen 3">
            <a:extLst>
              <a:ext uri="{FF2B5EF4-FFF2-40B4-BE49-F238E27FC236}">
                <a16:creationId xmlns:a16="http://schemas.microsoft.com/office/drawing/2014/main" id="{5EA3ECB4-351A-430F-BE91-99E2F6BC94A2}"/>
              </a:ext>
            </a:extLst>
          </p:cNvPr>
          <p:cNvPicPr>
            <a:picLocks noChangeAspect="1"/>
          </p:cNvPicPr>
          <p:nvPr/>
        </p:nvPicPr>
        <p:blipFill rotWithShape="1">
          <a:blip r:embed="rId3">
            <a:extLst>
              <a:ext uri="{28A0092B-C50C-407E-A947-70E740481C1C}">
                <a14:useLocalDpi xmlns:a14="http://schemas.microsoft.com/office/drawing/2010/main" val="0"/>
              </a:ext>
            </a:extLst>
          </a:blip>
          <a:srcRect l="9466" r="14527"/>
          <a:stretch/>
        </p:blipFill>
        <p:spPr>
          <a:xfrm>
            <a:off x="0" y="-4595"/>
            <a:ext cx="5508567" cy="6260540"/>
          </a:xfrm>
          <a:prstGeom prst="rect">
            <a:avLst/>
          </a:prstGeom>
        </p:spPr>
      </p:pic>
      <p:sp>
        <p:nvSpPr>
          <p:cNvPr id="7" name="CuadroTexto 5">
            <a:extLst>
              <a:ext uri="{FF2B5EF4-FFF2-40B4-BE49-F238E27FC236}">
                <a16:creationId xmlns:a16="http://schemas.microsoft.com/office/drawing/2014/main" id="{F45BE052-5CD5-40DC-97EF-F90748C49F5C}"/>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grpSp>
        <p:nvGrpSpPr>
          <p:cNvPr id="8" name="Agrupar 7">
            <a:extLst>
              <a:ext uri="{FF2B5EF4-FFF2-40B4-BE49-F238E27FC236}">
                <a16:creationId xmlns:a16="http://schemas.microsoft.com/office/drawing/2014/main" id="{2DC16033-1E56-4AE7-8179-6D698C4549DA}"/>
              </a:ext>
            </a:extLst>
          </p:cNvPr>
          <p:cNvGrpSpPr/>
          <p:nvPr/>
        </p:nvGrpSpPr>
        <p:grpSpPr>
          <a:xfrm>
            <a:off x="5763491" y="1371810"/>
            <a:ext cx="6229003" cy="1546167"/>
            <a:chOff x="5813367" y="2854036"/>
            <a:chExt cx="6229003" cy="1546167"/>
          </a:xfrm>
        </p:grpSpPr>
        <p:sp>
          <p:nvSpPr>
            <p:cNvPr id="3" name="Retângulo: Cantos Arredondados 2">
              <a:extLst>
                <a:ext uri="{FF2B5EF4-FFF2-40B4-BE49-F238E27FC236}">
                  <a16:creationId xmlns:a16="http://schemas.microsoft.com/office/drawing/2014/main" id="{870EF7DE-D1C3-448C-82F0-1AE7558D390E}"/>
                </a:ext>
              </a:extLst>
            </p:cNvPr>
            <p:cNvSpPr/>
            <p:nvPr/>
          </p:nvSpPr>
          <p:spPr>
            <a:xfrm>
              <a:off x="5813367" y="2854036"/>
              <a:ext cx="6229003" cy="154616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uadroTexto 27">
              <a:extLst>
                <a:ext uri="{FF2B5EF4-FFF2-40B4-BE49-F238E27FC236}">
                  <a16:creationId xmlns:a16="http://schemas.microsoft.com/office/drawing/2014/main" id="{1AFB03CA-3296-4612-AEB9-7CFCA7F1C02D}"/>
                </a:ext>
              </a:extLst>
            </p:cNvPr>
            <p:cNvSpPr txBox="1"/>
            <p:nvPr/>
          </p:nvSpPr>
          <p:spPr>
            <a:xfrm>
              <a:off x="5945244" y="3011566"/>
              <a:ext cx="5965247" cy="1231106"/>
            </a:xfrm>
            <a:prstGeom prst="rect">
              <a:avLst/>
            </a:prstGeom>
            <a:noFill/>
          </p:spPr>
          <p:txBody>
            <a:bodyPr wrap="square" rtlCol="0">
              <a:spAutoFit/>
            </a:bodyPr>
            <a:lstStyle/>
            <a:p>
              <a:r>
                <a:rPr lang="pt-BR" sz="1600" dirty="0">
                  <a:solidFill>
                    <a:schemeClr val="bg2">
                      <a:lumMod val="25000"/>
                    </a:schemeClr>
                  </a:solidFill>
                  <a:latin typeface="Intro Black Inline Caps" panose="02000000000000000000" pitchFamily="2" charset="0"/>
                </a:rPr>
                <a:t>Definição</a:t>
              </a:r>
            </a:p>
            <a:p>
              <a:endParaRPr lang="pt-BR" sz="1600" dirty="0">
                <a:solidFill>
                  <a:schemeClr val="bg2">
                    <a:lumMod val="25000"/>
                  </a:schemeClr>
                </a:solidFill>
                <a:latin typeface="Intro Black Inline Caps" panose="02000000000000000000" pitchFamily="2" charset="0"/>
              </a:endParaRPr>
            </a:p>
            <a:p>
              <a:pPr algn="just"/>
              <a:r>
                <a:rPr lang="pt-BR" sz="1400" dirty="0">
                  <a:solidFill>
                    <a:schemeClr val="bg2">
                      <a:lumMod val="25000"/>
                    </a:schemeClr>
                  </a:solidFill>
                  <a:latin typeface="Intro Regular" panose="02000000000000000000" pitchFamily="2" charset="0"/>
                </a:rPr>
                <a:t>Processo de integração entre as economias e sociedades dos vários países, especialmente ao que se refere à produção de mercadorias e serviços, aos mercados financeiros, e à difusão de informações.</a:t>
              </a:r>
              <a:r>
                <a:rPr lang="pt-BR" sz="1400" baseline="30000" dirty="0">
                  <a:solidFill>
                    <a:schemeClr val="bg2">
                      <a:lumMod val="25000"/>
                    </a:schemeClr>
                  </a:solidFill>
                  <a:latin typeface="Intro Regular" panose="02000000000000000000" pitchFamily="2" charset="0"/>
                </a:rPr>
                <a:t>1</a:t>
              </a:r>
              <a:endParaRPr lang="pt-BR" sz="1400" dirty="0">
                <a:solidFill>
                  <a:schemeClr val="bg2">
                    <a:lumMod val="25000"/>
                  </a:schemeClr>
                </a:solidFill>
                <a:latin typeface="Intro Regular" panose="02000000000000000000" pitchFamily="2" charset="0"/>
              </a:endParaRPr>
            </a:p>
          </p:txBody>
        </p:sp>
      </p:grpSp>
      <p:sp>
        <p:nvSpPr>
          <p:cNvPr id="10" name="CuadroTexto 27">
            <a:extLst>
              <a:ext uri="{FF2B5EF4-FFF2-40B4-BE49-F238E27FC236}">
                <a16:creationId xmlns:a16="http://schemas.microsoft.com/office/drawing/2014/main" id="{7C2C6E0D-4B1E-448B-94A6-FF028B1A742B}"/>
              </a:ext>
            </a:extLst>
          </p:cNvPr>
          <p:cNvSpPr txBox="1"/>
          <p:nvPr/>
        </p:nvSpPr>
        <p:spPr>
          <a:xfrm>
            <a:off x="5508567" y="5993770"/>
            <a:ext cx="5286375" cy="246221"/>
          </a:xfrm>
          <a:prstGeom prst="rect">
            <a:avLst/>
          </a:prstGeom>
          <a:noFill/>
        </p:spPr>
        <p:txBody>
          <a:bodyPr wrap="square" rtlCol="0">
            <a:spAutoFit/>
          </a:bodyPr>
          <a:lstStyle/>
          <a:p>
            <a:r>
              <a:rPr lang="pt-BR" sz="1000" dirty="0">
                <a:solidFill>
                  <a:schemeClr val="bg2">
                    <a:lumMod val="25000"/>
                  </a:schemeClr>
                </a:solidFill>
                <a:latin typeface="Intro Regular" panose="02000000000000000000" pitchFamily="2" charset="0"/>
              </a:rPr>
              <a:t>1 – Mini Aurélio – Século XXI</a:t>
            </a:r>
            <a:endParaRPr lang="pt-BR" sz="1050" dirty="0">
              <a:solidFill>
                <a:schemeClr val="bg2">
                  <a:lumMod val="25000"/>
                </a:schemeClr>
              </a:solidFill>
              <a:latin typeface="Intro Regular" panose="02000000000000000000" pitchFamily="2" charset="0"/>
            </a:endParaRPr>
          </a:p>
        </p:txBody>
      </p:sp>
      <p:grpSp>
        <p:nvGrpSpPr>
          <p:cNvPr id="9" name="Agrupar 8">
            <a:extLst>
              <a:ext uri="{FF2B5EF4-FFF2-40B4-BE49-F238E27FC236}">
                <a16:creationId xmlns:a16="http://schemas.microsoft.com/office/drawing/2014/main" id="{C4DBE0B0-A247-443C-B3AB-1813577028B1}"/>
              </a:ext>
            </a:extLst>
          </p:cNvPr>
          <p:cNvGrpSpPr/>
          <p:nvPr/>
        </p:nvGrpSpPr>
        <p:grpSpPr>
          <a:xfrm>
            <a:off x="7653251" y="3314411"/>
            <a:ext cx="2344189" cy="2465334"/>
            <a:chOff x="7653251" y="3314411"/>
            <a:chExt cx="2344189" cy="2465334"/>
          </a:xfrm>
        </p:grpSpPr>
        <p:sp>
          <p:nvSpPr>
            <p:cNvPr id="12" name="Círculo Parcial 11">
              <a:extLst>
                <a:ext uri="{FF2B5EF4-FFF2-40B4-BE49-F238E27FC236}">
                  <a16:creationId xmlns:a16="http://schemas.microsoft.com/office/drawing/2014/main" id="{91E74474-D204-4107-AB2C-56DC6BE6F9E1}"/>
                </a:ext>
              </a:extLst>
            </p:cNvPr>
            <p:cNvSpPr/>
            <p:nvPr/>
          </p:nvSpPr>
          <p:spPr>
            <a:xfrm>
              <a:off x="7653251" y="3314411"/>
              <a:ext cx="2344189" cy="2465334"/>
            </a:xfrm>
            <a:prstGeom prst="pie">
              <a:avLst>
                <a:gd name="adj1" fmla="val 10797205"/>
                <a:gd name="adj2" fmla="val 162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CaixaDeTexto 16">
              <a:extLst>
                <a:ext uri="{FF2B5EF4-FFF2-40B4-BE49-F238E27FC236}">
                  <a16:creationId xmlns:a16="http://schemas.microsoft.com/office/drawing/2014/main" id="{1C0384B1-8501-43A3-8B1D-3299EE31BBDC}"/>
                </a:ext>
              </a:extLst>
            </p:cNvPr>
            <p:cNvSpPr txBox="1"/>
            <p:nvPr/>
          </p:nvSpPr>
          <p:spPr>
            <a:xfrm>
              <a:off x="7829262" y="3878476"/>
              <a:ext cx="998991" cy="307777"/>
            </a:xfrm>
            <a:prstGeom prst="rect">
              <a:avLst/>
            </a:prstGeom>
            <a:noFill/>
          </p:spPr>
          <p:txBody>
            <a:bodyPr wrap="none" rtlCol="0">
              <a:spAutoFit/>
            </a:bodyPr>
            <a:lstStyle/>
            <a:p>
              <a:r>
                <a:rPr lang="pt-BR" sz="1400" b="1" dirty="0">
                  <a:solidFill>
                    <a:schemeClr val="bg1"/>
                  </a:solidFill>
                  <a:latin typeface="Intro Regular" panose="02000000000000000000" pitchFamily="2" charset="0"/>
                </a:rPr>
                <a:t>Economia</a:t>
              </a:r>
            </a:p>
          </p:txBody>
        </p:sp>
      </p:grpSp>
      <p:sp>
        <p:nvSpPr>
          <p:cNvPr id="15" name="CaixaDeTexto 14">
            <a:extLst>
              <a:ext uri="{FF2B5EF4-FFF2-40B4-BE49-F238E27FC236}">
                <a16:creationId xmlns:a16="http://schemas.microsoft.com/office/drawing/2014/main" id="{12170211-0D11-4430-90E7-A420F82B4802}"/>
              </a:ext>
            </a:extLst>
          </p:cNvPr>
          <p:cNvSpPr txBox="1"/>
          <p:nvPr/>
        </p:nvSpPr>
        <p:spPr>
          <a:xfrm>
            <a:off x="8093962" y="4350512"/>
            <a:ext cx="1568058" cy="369332"/>
          </a:xfrm>
          <a:prstGeom prst="rect">
            <a:avLst/>
          </a:prstGeom>
          <a:noFill/>
        </p:spPr>
        <p:txBody>
          <a:bodyPr wrap="none" rtlCol="0">
            <a:spAutoFit/>
          </a:bodyPr>
          <a:lstStyle/>
          <a:p>
            <a:r>
              <a:rPr lang="pt-BR" b="1" dirty="0">
                <a:latin typeface="Intro Regular" panose="02000000000000000000" pitchFamily="2" charset="0"/>
              </a:rPr>
              <a:t>Globalização</a:t>
            </a:r>
          </a:p>
        </p:txBody>
      </p:sp>
    </p:spTree>
    <p:extLst>
      <p:ext uri="{BB962C8B-B14F-4D97-AF65-F5344CB8AC3E}">
        <p14:creationId xmlns:p14="http://schemas.microsoft.com/office/powerpoint/2010/main" val="27763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19D3ACA5-B141-4DD9-9F4E-AA8E053FC476}"/>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2" name="CuadroTexto 1">
            <a:extLst>
              <a:ext uri="{FF2B5EF4-FFF2-40B4-BE49-F238E27FC236}">
                <a16:creationId xmlns:a16="http://schemas.microsoft.com/office/drawing/2014/main" id="{B02C426D-1EFA-4E16-9459-D80AAD17CACA}"/>
              </a:ext>
            </a:extLst>
          </p:cNvPr>
          <p:cNvSpPr txBox="1"/>
          <p:nvPr/>
        </p:nvSpPr>
        <p:spPr>
          <a:xfrm>
            <a:off x="5685905" y="733425"/>
            <a:ext cx="6306589" cy="474691"/>
          </a:xfrm>
          <a:prstGeom prst="rect">
            <a:avLst/>
          </a:prstGeom>
          <a:noFill/>
        </p:spPr>
        <p:txBody>
          <a:bodyPr wrap="square" rtlCol="0">
            <a:spAutoFit/>
          </a:bodyPr>
          <a:lstStyle/>
          <a:p>
            <a:pPr algn="ctr"/>
            <a:r>
              <a:rPr lang="pt-BR" sz="2400" dirty="0">
                <a:solidFill>
                  <a:srgbClr val="152850"/>
                </a:solidFill>
                <a:latin typeface="Intro Bold Alt" panose="02000000000000000000" pitchFamily="2" charset="0"/>
              </a:rPr>
              <a:t>GLOBALIZAÇÃO</a:t>
            </a:r>
          </a:p>
        </p:txBody>
      </p:sp>
      <p:pic>
        <p:nvPicPr>
          <p:cNvPr id="4" name="Imagen 3">
            <a:extLst>
              <a:ext uri="{FF2B5EF4-FFF2-40B4-BE49-F238E27FC236}">
                <a16:creationId xmlns:a16="http://schemas.microsoft.com/office/drawing/2014/main" id="{5EA3ECB4-351A-430F-BE91-99E2F6BC94A2}"/>
              </a:ext>
            </a:extLst>
          </p:cNvPr>
          <p:cNvPicPr>
            <a:picLocks noChangeAspect="1"/>
          </p:cNvPicPr>
          <p:nvPr/>
        </p:nvPicPr>
        <p:blipFill rotWithShape="1">
          <a:blip r:embed="rId3">
            <a:extLst>
              <a:ext uri="{28A0092B-C50C-407E-A947-70E740481C1C}">
                <a14:useLocalDpi xmlns:a14="http://schemas.microsoft.com/office/drawing/2010/main" val="0"/>
              </a:ext>
            </a:extLst>
          </a:blip>
          <a:srcRect l="9466" r="14527"/>
          <a:stretch/>
        </p:blipFill>
        <p:spPr>
          <a:xfrm>
            <a:off x="0" y="-4595"/>
            <a:ext cx="5508567" cy="6260540"/>
          </a:xfrm>
          <a:prstGeom prst="rect">
            <a:avLst/>
          </a:prstGeom>
        </p:spPr>
      </p:pic>
      <p:sp>
        <p:nvSpPr>
          <p:cNvPr id="7" name="CuadroTexto 5">
            <a:extLst>
              <a:ext uri="{FF2B5EF4-FFF2-40B4-BE49-F238E27FC236}">
                <a16:creationId xmlns:a16="http://schemas.microsoft.com/office/drawing/2014/main" id="{F45BE052-5CD5-40DC-97EF-F90748C49F5C}"/>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grpSp>
        <p:nvGrpSpPr>
          <p:cNvPr id="8" name="Agrupar 7">
            <a:extLst>
              <a:ext uri="{FF2B5EF4-FFF2-40B4-BE49-F238E27FC236}">
                <a16:creationId xmlns:a16="http://schemas.microsoft.com/office/drawing/2014/main" id="{2DC16033-1E56-4AE7-8179-6D698C4549DA}"/>
              </a:ext>
            </a:extLst>
          </p:cNvPr>
          <p:cNvGrpSpPr/>
          <p:nvPr/>
        </p:nvGrpSpPr>
        <p:grpSpPr>
          <a:xfrm>
            <a:off x="5763491" y="1371810"/>
            <a:ext cx="6229003" cy="1546167"/>
            <a:chOff x="5813367" y="2854036"/>
            <a:chExt cx="6229003" cy="1546167"/>
          </a:xfrm>
        </p:grpSpPr>
        <p:sp>
          <p:nvSpPr>
            <p:cNvPr id="3" name="Retângulo: Cantos Arredondados 2">
              <a:extLst>
                <a:ext uri="{FF2B5EF4-FFF2-40B4-BE49-F238E27FC236}">
                  <a16:creationId xmlns:a16="http://schemas.microsoft.com/office/drawing/2014/main" id="{870EF7DE-D1C3-448C-82F0-1AE7558D390E}"/>
                </a:ext>
              </a:extLst>
            </p:cNvPr>
            <p:cNvSpPr/>
            <p:nvPr/>
          </p:nvSpPr>
          <p:spPr>
            <a:xfrm>
              <a:off x="5813367" y="2854036"/>
              <a:ext cx="6229003" cy="154616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uadroTexto 27">
              <a:extLst>
                <a:ext uri="{FF2B5EF4-FFF2-40B4-BE49-F238E27FC236}">
                  <a16:creationId xmlns:a16="http://schemas.microsoft.com/office/drawing/2014/main" id="{1AFB03CA-3296-4612-AEB9-7CFCA7F1C02D}"/>
                </a:ext>
              </a:extLst>
            </p:cNvPr>
            <p:cNvSpPr txBox="1"/>
            <p:nvPr/>
          </p:nvSpPr>
          <p:spPr>
            <a:xfrm>
              <a:off x="5945244" y="3011566"/>
              <a:ext cx="5965247" cy="1231106"/>
            </a:xfrm>
            <a:prstGeom prst="rect">
              <a:avLst/>
            </a:prstGeom>
            <a:noFill/>
          </p:spPr>
          <p:txBody>
            <a:bodyPr wrap="square" rtlCol="0">
              <a:spAutoFit/>
            </a:bodyPr>
            <a:lstStyle/>
            <a:p>
              <a:r>
                <a:rPr lang="pt-BR" sz="1600" dirty="0">
                  <a:solidFill>
                    <a:schemeClr val="bg2">
                      <a:lumMod val="25000"/>
                    </a:schemeClr>
                  </a:solidFill>
                  <a:latin typeface="Intro Black Inline Caps" panose="02000000000000000000" pitchFamily="2" charset="0"/>
                </a:rPr>
                <a:t>Definição</a:t>
              </a:r>
            </a:p>
            <a:p>
              <a:endParaRPr lang="pt-BR" sz="1600" dirty="0">
                <a:solidFill>
                  <a:schemeClr val="bg2">
                    <a:lumMod val="25000"/>
                  </a:schemeClr>
                </a:solidFill>
                <a:latin typeface="Intro Black Inline Caps" panose="02000000000000000000" pitchFamily="2" charset="0"/>
              </a:endParaRPr>
            </a:p>
            <a:p>
              <a:pPr algn="just"/>
              <a:r>
                <a:rPr lang="pt-BR" sz="1400" dirty="0">
                  <a:solidFill>
                    <a:schemeClr val="bg2">
                      <a:lumMod val="25000"/>
                    </a:schemeClr>
                  </a:solidFill>
                  <a:latin typeface="Intro Regular" panose="02000000000000000000" pitchFamily="2" charset="0"/>
                </a:rPr>
                <a:t>Processo de integração entre as economias e sociedades dos vários países, especialmente ao que se refere à produção de mercadorias e serviços, aos mercados financeiros, e à difusão de informações.</a:t>
              </a:r>
              <a:r>
                <a:rPr lang="pt-BR" sz="1400" baseline="30000" dirty="0">
                  <a:solidFill>
                    <a:schemeClr val="bg2">
                      <a:lumMod val="25000"/>
                    </a:schemeClr>
                  </a:solidFill>
                  <a:latin typeface="Intro Regular" panose="02000000000000000000" pitchFamily="2" charset="0"/>
                </a:rPr>
                <a:t>1</a:t>
              </a:r>
              <a:endParaRPr lang="pt-BR" sz="1400" dirty="0">
                <a:solidFill>
                  <a:schemeClr val="bg2">
                    <a:lumMod val="25000"/>
                  </a:schemeClr>
                </a:solidFill>
                <a:latin typeface="Intro Regular" panose="02000000000000000000" pitchFamily="2" charset="0"/>
              </a:endParaRPr>
            </a:p>
          </p:txBody>
        </p:sp>
      </p:grpSp>
      <p:sp>
        <p:nvSpPr>
          <p:cNvPr id="10" name="CuadroTexto 27">
            <a:extLst>
              <a:ext uri="{FF2B5EF4-FFF2-40B4-BE49-F238E27FC236}">
                <a16:creationId xmlns:a16="http://schemas.microsoft.com/office/drawing/2014/main" id="{7C2C6E0D-4B1E-448B-94A6-FF028B1A742B}"/>
              </a:ext>
            </a:extLst>
          </p:cNvPr>
          <p:cNvSpPr txBox="1"/>
          <p:nvPr/>
        </p:nvSpPr>
        <p:spPr>
          <a:xfrm>
            <a:off x="5508567" y="5993770"/>
            <a:ext cx="5286375" cy="246221"/>
          </a:xfrm>
          <a:prstGeom prst="rect">
            <a:avLst/>
          </a:prstGeom>
          <a:noFill/>
        </p:spPr>
        <p:txBody>
          <a:bodyPr wrap="square" rtlCol="0">
            <a:spAutoFit/>
          </a:bodyPr>
          <a:lstStyle/>
          <a:p>
            <a:r>
              <a:rPr lang="pt-BR" sz="1000" dirty="0">
                <a:solidFill>
                  <a:schemeClr val="bg2">
                    <a:lumMod val="25000"/>
                  </a:schemeClr>
                </a:solidFill>
                <a:latin typeface="Intro Regular" panose="02000000000000000000" pitchFamily="2" charset="0"/>
              </a:rPr>
              <a:t>1 – Mini Aurélio – Século XXI</a:t>
            </a:r>
            <a:endParaRPr lang="pt-BR" sz="1050" dirty="0">
              <a:solidFill>
                <a:schemeClr val="bg2">
                  <a:lumMod val="25000"/>
                </a:schemeClr>
              </a:solidFill>
              <a:latin typeface="Intro Regular" panose="02000000000000000000" pitchFamily="2" charset="0"/>
            </a:endParaRPr>
          </a:p>
        </p:txBody>
      </p:sp>
      <p:grpSp>
        <p:nvGrpSpPr>
          <p:cNvPr id="9" name="Agrupar 8">
            <a:extLst>
              <a:ext uri="{FF2B5EF4-FFF2-40B4-BE49-F238E27FC236}">
                <a16:creationId xmlns:a16="http://schemas.microsoft.com/office/drawing/2014/main" id="{C4DBE0B0-A247-443C-B3AB-1813577028B1}"/>
              </a:ext>
            </a:extLst>
          </p:cNvPr>
          <p:cNvGrpSpPr/>
          <p:nvPr/>
        </p:nvGrpSpPr>
        <p:grpSpPr>
          <a:xfrm>
            <a:off x="7653251" y="3314411"/>
            <a:ext cx="2344189" cy="2465334"/>
            <a:chOff x="7653251" y="3314411"/>
            <a:chExt cx="2344189" cy="2465334"/>
          </a:xfrm>
          <a:solidFill>
            <a:schemeClr val="bg1">
              <a:lumMod val="65000"/>
            </a:schemeClr>
          </a:solidFill>
        </p:grpSpPr>
        <p:sp>
          <p:nvSpPr>
            <p:cNvPr id="12" name="Círculo Parcial 11">
              <a:extLst>
                <a:ext uri="{FF2B5EF4-FFF2-40B4-BE49-F238E27FC236}">
                  <a16:creationId xmlns:a16="http://schemas.microsoft.com/office/drawing/2014/main" id="{91E74474-D204-4107-AB2C-56DC6BE6F9E1}"/>
                </a:ext>
              </a:extLst>
            </p:cNvPr>
            <p:cNvSpPr/>
            <p:nvPr/>
          </p:nvSpPr>
          <p:spPr>
            <a:xfrm>
              <a:off x="7653251" y="3314411"/>
              <a:ext cx="2344189" cy="2465334"/>
            </a:xfrm>
            <a:prstGeom prst="pie">
              <a:avLst>
                <a:gd name="adj1" fmla="val 10797205"/>
                <a:gd name="adj2" fmla="val 16200000"/>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CaixaDeTexto 16">
              <a:extLst>
                <a:ext uri="{FF2B5EF4-FFF2-40B4-BE49-F238E27FC236}">
                  <a16:creationId xmlns:a16="http://schemas.microsoft.com/office/drawing/2014/main" id="{1C0384B1-8501-43A3-8B1D-3299EE31BBDC}"/>
                </a:ext>
              </a:extLst>
            </p:cNvPr>
            <p:cNvSpPr txBox="1"/>
            <p:nvPr/>
          </p:nvSpPr>
          <p:spPr>
            <a:xfrm>
              <a:off x="7829262" y="3878476"/>
              <a:ext cx="998991" cy="307777"/>
            </a:xfrm>
            <a:prstGeom prst="rect">
              <a:avLst/>
            </a:prstGeom>
            <a:grpFill/>
          </p:spPr>
          <p:txBody>
            <a:bodyPr wrap="none" rtlCol="0">
              <a:spAutoFit/>
            </a:bodyPr>
            <a:lstStyle/>
            <a:p>
              <a:r>
                <a:rPr lang="pt-BR" sz="1400" b="1" dirty="0">
                  <a:solidFill>
                    <a:srgbClr val="152850"/>
                  </a:solidFill>
                  <a:latin typeface="Intro Regular" panose="02000000000000000000" pitchFamily="2" charset="0"/>
                </a:rPr>
                <a:t>Economia</a:t>
              </a:r>
            </a:p>
          </p:txBody>
        </p:sp>
      </p:grpSp>
      <p:grpSp>
        <p:nvGrpSpPr>
          <p:cNvPr id="18" name="Agrupar 17">
            <a:extLst>
              <a:ext uri="{FF2B5EF4-FFF2-40B4-BE49-F238E27FC236}">
                <a16:creationId xmlns:a16="http://schemas.microsoft.com/office/drawing/2014/main" id="{CCCF8FCA-019B-455D-AD67-14431AB12311}"/>
              </a:ext>
            </a:extLst>
          </p:cNvPr>
          <p:cNvGrpSpPr/>
          <p:nvPr/>
        </p:nvGrpSpPr>
        <p:grpSpPr>
          <a:xfrm>
            <a:off x="7667104" y="3314411"/>
            <a:ext cx="2344189" cy="2465334"/>
            <a:chOff x="7653251" y="3314411"/>
            <a:chExt cx="2344189" cy="2465334"/>
          </a:xfrm>
        </p:grpSpPr>
        <p:sp>
          <p:nvSpPr>
            <p:cNvPr id="19" name="Círculo Parcial 18">
              <a:extLst>
                <a:ext uri="{FF2B5EF4-FFF2-40B4-BE49-F238E27FC236}">
                  <a16:creationId xmlns:a16="http://schemas.microsoft.com/office/drawing/2014/main" id="{6607BF48-C0CA-465C-AB45-15008E4BC3F6}"/>
                </a:ext>
              </a:extLst>
            </p:cNvPr>
            <p:cNvSpPr/>
            <p:nvPr/>
          </p:nvSpPr>
          <p:spPr>
            <a:xfrm flipH="1">
              <a:off x="7653251" y="3314411"/>
              <a:ext cx="2344189" cy="2465334"/>
            </a:xfrm>
            <a:prstGeom prst="pie">
              <a:avLst>
                <a:gd name="adj1" fmla="val 10797205"/>
                <a:gd name="adj2" fmla="val 162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CaixaDeTexto 19">
              <a:extLst>
                <a:ext uri="{FF2B5EF4-FFF2-40B4-BE49-F238E27FC236}">
                  <a16:creationId xmlns:a16="http://schemas.microsoft.com/office/drawing/2014/main" id="{7DD927B2-71ED-4AA7-9BA0-0A105D5B4092}"/>
                </a:ext>
              </a:extLst>
            </p:cNvPr>
            <p:cNvSpPr txBox="1"/>
            <p:nvPr/>
          </p:nvSpPr>
          <p:spPr>
            <a:xfrm>
              <a:off x="8889075" y="3885522"/>
              <a:ext cx="806631" cy="307777"/>
            </a:xfrm>
            <a:prstGeom prst="rect">
              <a:avLst/>
            </a:prstGeom>
            <a:noFill/>
          </p:spPr>
          <p:txBody>
            <a:bodyPr wrap="none" rtlCol="0">
              <a:spAutoFit/>
            </a:bodyPr>
            <a:lstStyle/>
            <a:p>
              <a:r>
                <a:rPr lang="pt-BR" sz="1400" b="1" dirty="0">
                  <a:solidFill>
                    <a:schemeClr val="bg1"/>
                  </a:solidFill>
                  <a:latin typeface="Intro Regular" panose="02000000000000000000" pitchFamily="2" charset="0"/>
                </a:rPr>
                <a:t>Política</a:t>
              </a:r>
            </a:p>
          </p:txBody>
        </p:sp>
      </p:grpSp>
      <p:sp>
        <p:nvSpPr>
          <p:cNvPr id="15" name="CaixaDeTexto 14">
            <a:extLst>
              <a:ext uri="{FF2B5EF4-FFF2-40B4-BE49-F238E27FC236}">
                <a16:creationId xmlns:a16="http://schemas.microsoft.com/office/drawing/2014/main" id="{12170211-0D11-4430-90E7-A420F82B4802}"/>
              </a:ext>
            </a:extLst>
          </p:cNvPr>
          <p:cNvSpPr txBox="1"/>
          <p:nvPr/>
        </p:nvSpPr>
        <p:spPr>
          <a:xfrm>
            <a:off x="8093962" y="4350512"/>
            <a:ext cx="1568058" cy="369332"/>
          </a:xfrm>
          <a:prstGeom prst="rect">
            <a:avLst/>
          </a:prstGeom>
          <a:noFill/>
        </p:spPr>
        <p:txBody>
          <a:bodyPr wrap="none" rtlCol="0">
            <a:spAutoFit/>
          </a:bodyPr>
          <a:lstStyle/>
          <a:p>
            <a:r>
              <a:rPr lang="pt-BR" b="1" dirty="0">
                <a:latin typeface="Intro Regular" panose="02000000000000000000" pitchFamily="2" charset="0"/>
              </a:rPr>
              <a:t>Globalização</a:t>
            </a:r>
          </a:p>
        </p:txBody>
      </p:sp>
    </p:spTree>
    <p:extLst>
      <p:ext uri="{BB962C8B-B14F-4D97-AF65-F5344CB8AC3E}">
        <p14:creationId xmlns:p14="http://schemas.microsoft.com/office/powerpoint/2010/main" val="98450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19D3ACA5-B141-4DD9-9F4E-AA8E053FC476}"/>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2" name="CuadroTexto 1">
            <a:extLst>
              <a:ext uri="{FF2B5EF4-FFF2-40B4-BE49-F238E27FC236}">
                <a16:creationId xmlns:a16="http://schemas.microsoft.com/office/drawing/2014/main" id="{B02C426D-1EFA-4E16-9459-D80AAD17CACA}"/>
              </a:ext>
            </a:extLst>
          </p:cNvPr>
          <p:cNvSpPr txBox="1"/>
          <p:nvPr/>
        </p:nvSpPr>
        <p:spPr>
          <a:xfrm>
            <a:off x="5685905" y="733425"/>
            <a:ext cx="6306589" cy="474691"/>
          </a:xfrm>
          <a:prstGeom prst="rect">
            <a:avLst/>
          </a:prstGeom>
          <a:noFill/>
        </p:spPr>
        <p:txBody>
          <a:bodyPr wrap="square" rtlCol="0">
            <a:spAutoFit/>
          </a:bodyPr>
          <a:lstStyle/>
          <a:p>
            <a:pPr algn="ctr"/>
            <a:r>
              <a:rPr lang="pt-BR" sz="2400" dirty="0">
                <a:solidFill>
                  <a:srgbClr val="152850"/>
                </a:solidFill>
                <a:latin typeface="Intro Bold Alt" panose="02000000000000000000" pitchFamily="2" charset="0"/>
              </a:rPr>
              <a:t>GLOBALIZAÇÃO</a:t>
            </a:r>
          </a:p>
        </p:txBody>
      </p:sp>
      <p:pic>
        <p:nvPicPr>
          <p:cNvPr id="4" name="Imagen 3">
            <a:extLst>
              <a:ext uri="{FF2B5EF4-FFF2-40B4-BE49-F238E27FC236}">
                <a16:creationId xmlns:a16="http://schemas.microsoft.com/office/drawing/2014/main" id="{5EA3ECB4-351A-430F-BE91-99E2F6BC94A2}"/>
              </a:ext>
            </a:extLst>
          </p:cNvPr>
          <p:cNvPicPr>
            <a:picLocks noChangeAspect="1"/>
          </p:cNvPicPr>
          <p:nvPr/>
        </p:nvPicPr>
        <p:blipFill rotWithShape="1">
          <a:blip r:embed="rId3">
            <a:extLst>
              <a:ext uri="{28A0092B-C50C-407E-A947-70E740481C1C}">
                <a14:useLocalDpi xmlns:a14="http://schemas.microsoft.com/office/drawing/2010/main" val="0"/>
              </a:ext>
            </a:extLst>
          </a:blip>
          <a:srcRect l="9466" r="14527"/>
          <a:stretch/>
        </p:blipFill>
        <p:spPr>
          <a:xfrm>
            <a:off x="0" y="-4595"/>
            <a:ext cx="5508567" cy="6260540"/>
          </a:xfrm>
          <a:prstGeom prst="rect">
            <a:avLst/>
          </a:prstGeom>
        </p:spPr>
      </p:pic>
      <p:sp>
        <p:nvSpPr>
          <p:cNvPr id="7" name="CuadroTexto 5">
            <a:extLst>
              <a:ext uri="{FF2B5EF4-FFF2-40B4-BE49-F238E27FC236}">
                <a16:creationId xmlns:a16="http://schemas.microsoft.com/office/drawing/2014/main" id="{F45BE052-5CD5-40DC-97EF-F90748C49F5C}"/>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grpSp>
        <p:nvGrpSpPr>
          <p:cNvPr id="8" name="Agrupar 7">
            <a:extLst>
              <a:ext uri="{FF2B5EF4-FFF2-40B4-BE49-F238E27FC236}">
                <a16:creationId xmlns:a16="http://schemas.microsoft.com/office/drawing/2014/main" id="{2DC16033-1E56-4AE7-8179-6D698C4549DA}"/>
              </a:ext>
            </a:extLst>
          </p:cNvPr>
          <p:cNvGrpSpPr/>
          <p:nvPr/>
        </p:nvGrpSpPr>
        <p:grpSpPr>
          <a:xfrm>
            <a:off x="5763491" y="1371810"/>
            <a:ext cx="6229003" cy="1546167"/>
            <a:chOff x="5813367" y="2854036"/>
            <a:chExt cx="6229003" cy="1546167"/>
          </a:xfrm>
        </p:grpSpPr>
        <p:sp>
          <p:nvSpPr>
            <p:cNvPr id="3" name="Retângulo: Cantos Arredondados 2">
              <a:extLst>
                <a:ext uri="{FF2B5EF4-FFF2-40B4-BE49-F238E27FC236}">
                  <a16:creationId xmlns:a16="http://schemas.microsoft.com/office/drawing/2014/main" id="{870EF7DE-D1C3-448C-82F0-1AE7558D390E}"/>
                </a:ext>
              </a:extLst>
            </p:cNvPr>
            <p:cNvSpPr/>
            <p:nvPr/>
          </p:nvSpPr>
          <p:spPr>
            <a:xfrm>
              <a:off x="5813367" y="2854036"/>
              <a:ext cx="6229003" cy="154616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uadroTexto 27">
              <a:extLst>
                <a:ext uri="{FF2B5EF4-FFF2-40B4-BE49-F238E27FC236}">
                  <a16:creationId xmlns:a16="http://schemas.microsoft.com/office/drawing/2014/main" id="{1AFB03CA-3296-4612-AEB9-7CFCA7F1C02D}"/>
                </a:ext>
              </a:extLst>
            </p:cNvPr>
            <p:cNvSpPr txBox="1"/>
            <p:nvPr/>
          </p:nvSpPr>
          <p:spPr>
            <a:xfrm>
              <a:off x="5945244" y="3011566"/>
              <a:ext cx="5965247" cy="1231106"/>
            </a:xfrm>
            <a:prstGeom prst="rect">
              <a:avLst/>
            </a:prstGeom>
            <a:noFill/>
          </p:spPr>
          <p:txBody>
            <a:bodyPr wrap="square" rtlCol="0">
              <a:spAutoFit/>
            </a:bodyPr>
            <a:lstStyle/>
            <a:p>
              <a:r>
                <a:rPr lang="pt-BR" sz="1600" dirty="0">
                  <a:solidFill>
                    <a:schemeClr val="bg2">
                      <a:lumMod val="25000"/>
                    </a:schemeClr>
                  </a:solidFill>
                  <a:latin typeface="Intro Black Inline Caps" panose="02000000000000000000" pitchFamily="2" charset="0"/>
                </a:rPr>
                <a:t>Definição</a:t>
              </a:r>
            </a:p>
            <a:p>
              <a:endParaRPr lang="pt-BR" sz="1600" dirty="0">
                <a:solidFill>
                  <a:schemeClr val="bg2">
                    <a:lumMod val="25000"/>
                  </a:schemeClr>
                </a:solidFill>
                <a:latin typeface="Intro Black Inline Caps" panose="02000000000000000000" pitchFamily="2" charset="0"/>
              </a:endParaRPr>
            </a:p>
            <a:p>
              <a:pPr algn="just"/>
              <a:r>
                <a:rPr lang="pt-BR" sz="1400" dirty="0">
                  <a:solidFill>
                    <a:schemeClr val="bg2">
                      <a:lumMod val="25000"/>
                    </a:schemeClr>
                  </a:solidFill>
                  <a:latin typeface="Intro Regular" panose="02000000000000000000" pitchFamily="2" charset="0"/>
                </a:rPr>
                <a:t>Processo de integração entre as economias e sociedades dos vários países, especialmente ao que se refere à produção de mercadorias e serviços, aos mercados financeiros, e à difusão de informações.</a:t>
              </a:r>
              <a:r>
                <a:rPr lang="pt-BR" sz="1400" baseline="30000" dirty="0">
                  <a:solidFill>
                    <a:schemeClr val="bg2">
                      <a:lumMod val="25000"/>
                    </a:schemeClr>
                  </a:solidFill>
                  <a:latin typeface="Intro Regular" panose="02000000000000000000" pitchFamily="2" charset="0"/>
                </a:rPr>
                <a:t>1</a:t>
              </a:r>
              <a:endParaRPr lang="pt-BR" sz="1400" dirty="0">
                <a:solidFill>
                  <a:schemeClr val="bg2">
                    <a:lumMod val="25000"/>
                  </a:schemeClr>
                </a:solidFill>
                <a:latin typeface="Intro Regular" panose="02000000000000000000" pitchFamily="2" charset="0"/>
              </a:endParaRPr>
            </a:p>
          </p:txBody>
        </p:sp>
      </p:grpSp>
      <p:sp>
        <p:nvSpPr>
          <p:cNvPr id="10" name="CuadroTexto 27">
            <a:extLst>
              <a:ext uri="{FF2B5EF4-FFF2-40B4-BE49-F238E27FC236}">
                <a16:creationId xmlns:a16="http://schemas.microsoft.com/office/drawing/2014/main" id="{7C2C6E0D-4B1E-448B-94A6-FF028B1A742B}"/>
              </a:ext>
            </a:extLst>
          </p:cNvPr>
          <p:cNvSpPr txBox="1"/>
          <p:nvPr/>
        </p:nvSpPr>
        <p:spPr>
          <a:xfrm>
            <a:off x="5508567" y="5993770"/>
            <a:ext cx="5286375" cy="246221"/>
          </a:xfrm>
          <a:prstGeom prst="rect">
            <a:avLst/>
          </a:prstGeom>
          <a:noFill/>
        </p:spPr>
        <p:txBody>
          <a:bodyPr wrap="square" rtlCol="0">
            <a:spAutoFit/>
          </a:bodyPr>
          <a:lstStyle/>
          <a:p>
            <a:r>
              <a:rPr lang="pt-BR" sz="1000" dirty="0">
                <a:solidFill>
                  <a:schemeClr val="bg2">
                    <a:lumMod val="25000"/>
                  </a:schemeClr>
                </a:solidFill>
                <a:latin typeface="Intro Regular" panose="02000000000000000000" pitchFamily="2" charset="0"/>
              </a:rPr>
              <a:t>1 – Mini Aurélio – Século XXI</a:t>
            </a:r>
            <a:endParaRPr lang="pt-BR" sz="1050" dirty="0">
              <a:solidFill>
                <a:schemeClr val="bg2">
                  <a:lumMod val="25000"/>
                </a:schemeClr>
              </a:solidFill>
              <a:latin typeface="Intro Regular" panose="02000000000000000000" pitchFamily="2" charset="0"/>
            </a:endParaRPr>
          </a:p>
        </p:txBody>
      </p:sp>
      <p:grpSp>
        <p:nvGrpSpPr>
          <p:cNvPr id="9" name="Agrupar 8">
            <a:extLst>
              <a:ext uri="{FF2B5EF4-FFF2-40B4-BE49-F238E27FC236}">
                <a16:creationId xmlns:a16="http://schemas.microsoft.com/office/drawing/2014/main" id="{C4DBE0B0-A247-443C-B3AB-1813577028B1}"/>
              </a:ext>
            </a:extLst>
          </p:cNvPr>
          <p:cNvGrpSpPr/>
          <p:nvPr/>
        </p:nvGrpSpPr>
        <p:grpSpPr>
          <a:xfrm>
            <a:off x="7653251" y="3314411"/>
            <a:ext cx="2344189" cy="2465334"/>
            <a:chOff x="7653251" y="3314411"/>
            <a:chExt cx="2344189" cy="2465334"/>
          </a:xfrm>
          <a:solidFill>
            <a:schemeClr val="bg1">
              <a:lumMod val="65000"/>
            </a:schemeClr>
          </a:solidFill>
        </p:grpSpPr>
        <p:sp>
          <p:nvSpPr>
            <p:cNvPr id="12" name="Círculo Parcial 11">
              <a:extLst>
                <a:ext uri="{FF2B5EF4-FFF2-40B4-BE49-F238E27FC236}">
                  <a16:creationId xmlns:a16="http://schemas.microsoft.com/office/drawing/2014/main" id="{91E74474-D204-4107-AB2C-56DC6BE6F9E1}"/>
                </a:ext>
              </a:extLst>
            </p:cNvPr>
            <p:cNvSpPr/>
            <p:nvPr/>
          </p:nvSpPr>
          <p:spPr>
            <a:xfrm>
              <a:off x="7653251" y="3314411"/>
              <a:ext cx="2344189" cy="2465334"/>
            </a:xfrm>
            <a:prstGeom prst="pie">
              <a:avLst>
                <a:gd name="adj1" fmla="val 10797205"/>
                <a:gd name="adj2" fmla="val 16200000"/>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CaixaDeTexto 16">
              <a:extLst>
                <a:ext uri="{FF2B5EF4-FFF2-40B4-BE49-F238E27FC236}">
                  <a16:creationId xmlns:a16="http://schemas.microsoft.com/office/drawing/2014/main" id="{1C0384B1-8501-43A3-8B1D-3299EE31BBDC}"/>
                </a:ext>
              </a:extLst>
            </p:cNvPr>
            <p:cNvSpPr txBox="1"/>
            <p:nvPr/>
          </p:nvSpPr>
          <p:spPr>
            <a:xfrm>
              <a:off x="7829262" y="3878476"/>
              <a:ext cx="998991" cy="307777"/>
            </a:xfrm>
            <a:prstGeom prst="rect">
              <a:avLst/>
            </a:prstGeom>
            <a:grpFill/>
          </p:spPr>
          <p:txBody>
            <a:bodyPr wrap="none" rtlCol="0">
              <a:spAutoFit/>
            </a:bodyPr>
            <a:lstStyle/>
            <a:p>
              <a:r>
                <a:rPr lang="pt-BR" sz="1400" b="1" dirty="0">
                  <a:solidFill>
                    <a:srgbClr val="152850"/>
                  </a:solidFill>
                  <a:latin typeface="Intro Regular" panose="02000000000000000000" pitchFamily="2" charset="0"/>
                </a:rPr>
                <a:t>Economia</a:t>
              </a:r>
            </a:p>
          </p:txBody>
        </p:sp>
      </p:grpSp>
      <p:grpSp>
        <p:nvGrpSpPr>
          <p:cNvPr id="18" name="Agrupar 17">
            <a:extLst>
              <a:ext uri="{FF2B5EF4-FFF2-40B4-BE49-F238E27FC236}">
                <a16:creationId xmlns:a16="http://schemas.microsoft.com/office/drawing/2014/main" id="{CCCF8FCA-019B-455D-AD67-14431AB12311}"/>
              </a:ext>
            </a:extLst>
          </p:cNvPr>
          <p:cNvGrpSpPr/>
          <p:nvPr/>
        </p:nvGrpSpPr>
        <p:grpSpPr>
          <a:xfrm>
            <a:off x="7667104" y="3314411"/>
            <a:ext cx="2344189" cy="2465334"/>
            <a:chOff x="7653251" y="3314411"/>
            <a:chExt cx="2344189" cy="2465334"/>
          </a:xfrm>
          <a:solidFill>
            <a:schemeClr val="bg1">
              <a:lumMod val="65000"/>
            </a:schemeClr>
          </a:solidFill>
        </p:grpSpPr>
        <p:sp>
          <p:nvSpPr>
            <p:cNvPr id="19" name="Círculo Parcial 18">
              <a:extLst>
                <a:ext uri="{FF2B5EF4-FFF2-40B4-BE49-F238E27FC236}">
                  <a16:creationId xmlns:a16="http://schemas.microsoft.com/office/drawing/2014/main" id="{6607BF48-C0CA-465C-AB45-15008E4BC3F6}"/>
                </a:ext>
              </a:extLst>
            </p:cNvPr>
            <p:cNvSpPr/>
            <p:nvPr/>
          </p:nvSpPr>
          <p:spPr>
            <a:xfrm flipH="1">
              <a:off x="7653251" y="3314411"/>
              <a:ext cx="2344189" cy="2465334"/>
            </a:xfrm>
            <a:prstGeom prst="pie">
              <a:avLst>
                <a:gd name="adj1" fmla="val 10797205"/>
                <a:gd name="adj2" fmla="val 16200000"/>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CaixaDeTexto 19">
              <a:extLst>
                <a:ext uri="{FF2B5EF4-FFF2-40B4-BE49-F238E27FC236}">
                  <a16:creationId xmlns:a16="http://schemas.microsoft.com/office/drawing/2014/main" id="{7DD927B2-71ED-4AA7-9BA0-0A105D5B4092}"/>
                </a:ext>
              </a:extLst>
            </p:cNvPr>
            <p:cNvSpPr txBox="1"/>
            <p:nvPr/>
          </p:nvSpPr>
          <p:spPr>
            <a:xfrm>
              <a:off x="8889075" y="3885522"/>
              <a:ext cx="806631" cy="307777"/>
            </a:xfrm>
            <a:prstGeom prst="rect">
              <a:avLst/>
            </a:prstGeom>
            <a:grpFill/>
            <a:ln>
              <a:solidFill>
                <a:schemeClr val="bg1">
                  <a:lumMod val="65000"/>
                </a:schemeClr>
              </a:solidFill>
            </a:ln>
          </p:spPr>
          <p:txBody>
            <a:bodyPr wrap="none" rtlCol="0">
              <a:spAutoFit/>
            </a:bodyPr>
            <a:lstStyle/>
            <a:p>
              <a:r>
                <a:rPr lang="pt-BR" sz="1400" b="1" dirty="0">
                  <a:solidFill>
                    <a:srgbClr val="152850"/>
                  </a:solidFill>
                  <a:latin typeface="Intro Regular" panose="02000000000000000000" pitchFamily="2" charset="0"/>
                </a:rPr>
                <a:t>Política</a:t>
              </a:r>
            </a:p>
          </p:txBody>
        </p:sp>
      </p:grpSp>
      <p:grpSp>
        <p:nvGrpSpPr>
          <p:cNvPr id="21" name="Agrupar 20">
            <a:extLst>
              <a:ext uri="{FF2B5EF4-FFF2-40B4-BE49-F238E27FC236}">
                <a16:creationId xmlns:a16="http://schemas.microsoft.com/office/drawing/2014/main" id="{86B8BCF6-753F-4AC1-B8A5-39B9FE019B70}"/>
              </a:ext>
            </a:extLst>
          </p:cNvPr>
          <p:cNvGrpSpPr/>
          <p:nvPr/>
        </p:nvGrpSpPr>
        <p:grpSpPr>
          <a:xfrm>
            <a:off x="7667104" y="3314411"/>
            <a:ext cx="2344189" cy="2465334"/>
            <a:chOff x="7653251" y="3314411"/>
            <a:chExt cx="2344189" cy="2465334"/>
          </a:xfrm>
        </p:grpSpPr>
        <p:sp>
          <p:nvSpPr>
            <p:cNvPr id="22" name="Círculo Parcial 21">
              <a:extLst>
                <a:ext uri="{FF2B5EF4-FFF2-40B4-BE49-F238E27FC236}">
                  <a16:creationId xmlns:a16="http://schemas.microsoft.com/office/drawing/2014/main" id="{9CAC480E-595D-4E27-B7F9-82F6469961CC}"/>
                </a:ext>
              </a:extLst>
            </p:cNvPr>
            <p:cNvSpPr/>
            <p:nvPr/>
          </p:nvSpPr>
          <p:spPr>
            <a:xfrm flipH="1" flipV="1">
              <a:off x="7653251" y="3314411"/>
              <a:ext cx="2344189" cy="2465334"/>
            </a:xfrm>
            <a:prstGeom prst="pie">
              <a:avLst>
                <a:gd name="adj1" fmla="val 10797205"/>
                <a:gd name="adj2" fmla="val 162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3" name="CaixaDeTexto 22">
              <a:extLst>
                <a:ext uri="{FF2B5EF4-FFF2-40B4-BE49-F238E27FC236}">
                  <a16:creationId xmlns:a16="http://schemas.microsoft.com/office/drawing/2014/main" id="{70A42467-8546-4512-99BF-F8A3E6CD6889}"/>
                </a:ext>
              </a:extLst>
            </p:cNvPr>
            <p:cNvSpPr txBox="1"/>
            <p:nvPr/>
          </p:nvSpPr>
          <p:spPr>
            <a:xfrm>
              <a:off x="8783702" y="4950009"/>
              <a:ext cx="1048685" cy="307777"/>
            </a:xfrm>
            <a:prstGeom prst="rect">
              <a:avLst/>
            </a:prstGeom>
            <a:noFill/>
          </p:spPr>
          <p:txBody>
            <a:bodyPr wrap="none" rtlCol="0">
              <a:spAutoFit/>
            </a:bodyPr>
            <a:lstStyle/>
            <a:p>
              <a:r>
                <a:rPr lang="pt-BR" sz="1400" b="1" dirty="0">
                  <a:solidFill>
                    <a:schemeClr val="bg1"/>
                  </a:solidFill>
                  <a:latin typeface="Intro Regular" panose="02000000000000000000" pitchFamily="2" charset="0"/>
                </a:rPr>
                <a:t>Sociedade</a:t>
              </a:r>
            </a:p>
          </p:txBody>
        </p:sp>
      </p:grpSp>
      <p:sp>
        <p:nvSpPr>
          <p:cNvPr id="15" name="CaixaDeTexto 14">
            <a:extLst>
              <a:ext uri="{FF2B5EF4-FFF2-40B4-BE49-F238E27FC236}">
                <a16:creationId xmlns:a16="http://schemas.microsoft.com/office/drawing/2014/main" id="{12170211-0D11-4430-90E7-A420F82B4802}"/>
              </a:ext>
            </a:extLst>
          </p:cNvPr>
          <p:cNvSpPr txBox="1"/>
          <p:nvPr/>
        </p:nvSpPr>
        <p:spPr>
          <a:xfrm>
            <a:off x="8093962" y="4350512"/>
            <a:ext cx="1568058" cy="369332"/>
          </a:xfrm>
          <a:prstGeom prst="rect">
            <a:avLst/>
          </a:prstGeom>
          <a:noFill/>
        </p:spPr>
        <p:txBody>
          <a:bodyPr wrap="none" rtlCol="0">
            <a:spAutoFit/>
          </a:bodyPr>
          <a:lstStyle/>
          <a:p>
            <a:r>
              <a:rPr lang="pt-BR" b="1" dirty="0">
                <a:latin typeface="Intro Regular" panose="02000000000000000000" pitchFamily="2" charset="0"/>
              </a:rPr>
              <a:t>Globalização</a:t>
            </a:r>
          </a:p>
        </p:txBody>
      </p:sp>
    </p:spTree>
    <p:extLst>
      <p:ext uri="{BB962C8B-B14F-4D97-AF65-F5344CB8AC3E}">
        <p14:creationId xmlns:p14="http://schemas.microsoft.com/office/powerpoint/2010/main" val="406798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19D3ACA5-B141-4DD9-9F4E-AA8E053FC476}"/>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2" name="CuadroTexto 1">
            <a:extLst>
              <a:ext uri="{FF2B5EF4-FFF2-40B4-BE49-F238E27FC236}">
                <a16:creationId xmlns:a16="http://schemas.microsoft.com/office/drawing/2014/main" id="{B02C426D-1EFA-4E16-9459-D80AAD17CACA}"/>
              </a:ext>
            </a:extLst>
          </p:cNvPr>
          <p:cNvSpPr txBox="1"/>
          <p:nvPr/>
        </p:nvSpPr>
        <p:spPr>
          <a:xfrm>
            <a:off x="5685905" y="733425"/>
            <a:ext cx="6306589" cy="474691"/>
          </a:xfrm>
          <a:prstGeom prst="rect">
            <a:avLst/>
          </a:prstGeom>
          <a:noFill/>
        </p:spPr>
        <p:txBody>
          <a:bodyPr wrap="square" rtlCol="0">
            <a:spAutoFit/>
          </a:bodyPr>
          <a:lstStyle/>
          <a:p>
            <a:pPr algn="ctr"/>
            <a:r>
              <a:rPr lang="pt-BR" sz="2400" dirty="0">
                <a:solidFill>
                  <a:srgbClr val="152850"/>
                </a:solidFill>
                <a:latin typeface="Intro Bold Alt" panose="02000000000000000000" pitchFamily="2" charset="0"/>
              </a:rPr>
              <a:t>GLOBALIZAÇÃO</a:t>
            </a:r>
          </a:p>
        </p:txBody>
      </p:sp>
      <p:pic>
        <p:nvPicPr>
          <p:cNvPr id="4" name="Imagen 3">
            <a:extLst>
              <a:ext uri="{FF2B5EF4-FFF2-40B4-BE49-F238E27FC236}">
                <a16:creationId xmlns:a16="http://schemas.microsoft.com/office/drawing/2014/main" id="{5EA3ECB4-351A-430F-BE91-99E2F6BC94A2}"/>
              </a:ext>
            </a:extLst>
          </p:cNvPr>
          <p:cNvPicPr>
            <a:picLocks noChangeAspect="1"/>
          </p:cNvPicPr>
          <p:nvPr/>
        </p:nvPicPr>
        <p:blipFill rotWithShape="1">
          <a:blip r:embed="rId4">
            <a:extLst>
              <a:ext uri="{28A0092B-C50C-407E-A947-70E740481C1C}">
                <a14:useLocalDpi xmlns:a14="http://schemas.microsoft.com/office/drawing/2010/main" val="0"/>
              </a:ext>
            </a:extLst>
          </a:blip>
          <a:srcRect l="9466" r="14527"/>
          <a:stretch/>
        </p:blipFill>
        <p:spPr>
          <a:xfrm>
            <a:off x="0" y="-4595"/>
            <a:ext cx="5508567" cy="6260540"/>
          </a:xfrm>
          <a:prstGeom prst="rect">
            <a:avLst/>
          </a:prstGeom>
        </p:spPr>
      </p:pic>
      <p:sp>
        <p:nvSpPr>
          <p:cNvPr id="7" name="CuadroTexto 5">
            <a:extLst>
              <a:ext uri="{FF2B5EF4-FFF2-40B4-BE49-F238E27FC236}">
                <a16:creationId xmlns:a16="http://schemas.microsoft.com/office/drawing/2014/main" id="{F45BE052-5CD5-40DC-97EF-F90748C49F5C}"/>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grpSp>
        <p:nvGrpSpPr>
          <p:cNvPr id="8" name="Agrupar 7">
            <a:extLst>
              <a:ext uri="{FF2B5EF4-FFF2-40B4-BE49-F238E27FC236}">
                <a16:creationId xmlns:a16="http://schemas.microsoft.com/office/drawing/2014/main" id="{2DC16033-1E56-4AE7-8179-6D698C4549DA}"/>
              </a:ext>
            </a:extLst>
          </p:cNvPr>
          <p:cNvGrpSpPr/>
          <p:nvPr/>
        </p:nvGrpSpPr>
        <p:grpSpPr>
          <a:xfrm>
            <a:off x="5763491" y="1371810"/>
            <a:ext cx="6229003" cy="1546167"/>
            <a:chOff x="5813367" y="2854036"/>
            <a:chExt cx="6229003" cy="1546167"/>
          </a:xfrm>
        </p:grpSpPr>
        <p:sp>
          <p:nvSpPr>
            <p:cNvPr id="3" name="Retângulo: Cantos Arredondados 2">
              <a:extLst>
                <a:ext uri="{FF2B5EF4-FFF2-40B4-BE49-F238E27FC236}">
                  <a16:creationId xmlns:a16="http://schemas.microsoft.com/office/drawing/2014/main" id="{870EF7DE-D1C3-448C-82F0-1AE7558D390E}"/>
                </a:ext>
              </a:extLst>
            </p:cNvPr>
            <p:cNvSpPr/>
            <p:nvPr/>
          </p:nvSpPr>
          <p:spPr>
            <a:xfrm>
              <a:off x="5813367" y="2854036"/>
              <a:ext cx="6229003" cy="154616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uadroTexto 27">
              <a:extLst>
                <a:ext uri="{FF2B5EF4-FFF2-40B4-BE49-F238E27FC236}">
                  <a16:creationId xmlns:a16="http://schemas.microsoft.com/office/drawing/2014/main" id="{1AFB03CA-3296-4612-AEB9-7CFCA7F1C02D}"/>
                </a:ext>
              </a:extLst>
            </p:cNvPr>
            <p:cNvSpPr txBox="1"/>
            <p:nvPr/>
          </p:nvSpPr>
          <p:spPr>
            <a:xfrm>
              <a:off x="5945244" y="3011566"/>
              <a:ext cx="5965247" cy="1231106"/>
            </a:xfrm>
            <a:prstGeom prst="rect">
              <a:avLst/>
            </a:prstGeom>
            <a:noFill/>
          </p:spPr>
          <p:txBody>
            <a:bodyPr wrap="square" rtlCol="0">
              <a:spAutoFit/>
            </a:bodyPr>
            <a:lstStyle/>
            <a:p>
              <a:r>
                <a:rPr lang="pt-BR" sz="1600" dirty="0">
                  <a:solidFill>
                    <a:schemeClr val="bg2">
                      <a:lumMod val="25000"/>
                    </a:schemeClr>
                  </a:solidFill>
                  <a:latin typeface="Intro Black Inline Caps" panose="02000000000000000000" pitchFamily="2" charset="0"/>
                </a:rPr>
                <a:t>Definição</a:t>
              </a:r>
            </a:p>
            <a:p>
              <a:endParaRPr lang="pt-BR" sz="1600" dirty="0">
                <a:solidFill>
                  <a:schemeClr val="bg2">
                    <a:lumMod val="25000"/>
                  </a:schemeClr>
                </a:solidFill>
                <a:latin typeface="Intro Black Inline Caps" panose="02000000000000000000" pitchFamily="2" charset="0"/>
              </a:endParaRPr>
            </a:p>
            <a:p>
              <a:pPr algn="just"/>
              <a:r>
                <a:rPr lang="pt-BR" sz="1400" dirty="0">
                  <a:solidFill>
                    <a:schemeClr val="bg2">
                      <a:lumMod val="25000"/>
                    </a:schemeClr>
                  </a:solidFill>
                  <a:latin typeface="Intro Regular" panose="02000000000000000000" pitchFamily="2" charset="0"/>
                </a:rPr>
                <a:t>Processo de integração entre as economias e sociedades dos vários países, especialmente ao que se refere à produção de mercadorias e serviços, aos mercados financeiros, e à difusão de informações.</a:t>
              </a:r>
              <a:r>
                <a:rPr lang="pt-BR" sz="1400" baseline="30000" dirty="0">
                  <a:solidFill>
                    <a:schemeClr val="bg2">
                      <a:lumMod val="25000"/>
                    </a:schemeClr>
                  </a:solidFill>
                  <a:latin typeface="Intro Regular" panose="02000000000000000000" pitchFamily="2" charset="0"/>
                </a:rPr>
                <a:t>1</a:t>
              </a:r>
              <a:endParaRPr lang="pt-BR" sz="1400" dirty="0">
                <a:solidFill>
                  <a:schemeClr val="bg2">
                    <a:lumMod val="25000"/>
                  </a:schemeClr>
                </a:solidFill>
                <a:latin typeface="Intro Regular" panose="02000000000000000000" pitchFamily="2" charset="0"/>
              </a:endParaRPr>
            </a:p>
          </p:txBody>
        </p:sp>
      </p:grpSp>
      <p:sp>
        <p:nvSpPr>
          <p:cNvPr id="10" name="CuadroTexto 27">
            <a:extLst>
              <a:ext uri="{FF2B5EF4-FFF2-40B4-BE49-F238E27FC236}">
                <a16:creationId xmlns:a16="http://schemas.microsoft.com/office/drawing/2014/main" id="{7C2C6E0D-4B1E-448B-94A6-FF028B1A742B}"/>
              </a:ext>
            </a:extLst>
          </p:cNvPr>
          <p:cNvSpPr txBox="1"/>
          <p:nvPr/>
        </p:nvSpPr>
        <p:spPr>
          <a:xfrm>
            <a:off x="5508567" y="5993770"/>
            <a:ext cx="5286375" cy="246221"/>
          </a:xfrm>
          <a:prstGeom prst="rect">
            <a:avLst/>
          </a:prstGeom>
          <a:noFill/>
        </p:spPr>
        <p:txBody>
          <a:bodyPr wrap="square" rtlCol="0">
            <a:spAutoFit/>
          </a:bodyPr>
          <a:lstStyle/>
          <a:p>
            <a:r>
              <a:rPr lang="pt-BR" sz="1000" dirty="0">
                <a:solidFill>
                  <a:schemeClr val="bg2">
                    <a:lumMod val="25000"/>
                  </a:schemeClr>
                </a:solidFill>
                <a:latin typeface="Intro Regular" panose="02000000000000000000" pitchFamily="2" charset="0"/>
              </a:rPr>
              <a:t>1 – Mini Aurélio – Século XXI</a:t>
            </a:r>
            <a:endParaRPr lang="pt-BR" sz="1050" dirty="0">
              <a:solidFill>
                <a:schemeClr val="bg2">
                  <a:lumMod val="25000"/>
                </a:schemeClr>
              </a:solidFill>
              <a:latin typeface="Intro Regular" panose="02000000000000000000" pitchFamily="2" charset="0"/>
            </a:endParaRPr>
          </a:p>
        </p:txBody>
      </p:sp>
      <p:grpSp>
        <p:nvGrpSpPr>
          <p:cNvPr id="9" name="Agrupar 8">
            <a:extLst>
              <a:ext uri="{FF2B5EF4-FFF2-40B4-BE49-F238E27FC236}">
                <a16:creationId xmlns:a16="http://schemas.microsoft.com/office/drawing/2014/main" id="{C4DBE0B0-A247-443C-B3AB-1813577028B1}"/>
              </a:ext>
            </a:extLst>
          </p:cNvPr>
          <p:cNvGrpSpPr/>
          <p:nvPr/>
        </p:nvGrpSpPr>
        <p:grpSpPr>
          <a:xfrm>
            <a:off x="7653251" y="3314411"/>
            <a:ext cx="2344189" cy="2465334"/>
            <a:chOff x="7653251" y="3314411"/>
            <a:chExt cx="2344189" cy="2465334"/>
          </a:xfrm>
          <a:solidFill>
            <a:schemeClr val="bg1">
              <a:lumMod val="65000"/>
            </a:schemeClr>
          </a:solidFill>
        </p:grpSpPr>
        <p:sp>
          <p:nvSpPr>
            <p:cNvPr id="12" name="Círculo Parcial 11">
              <a:extLst>
                <a:ext uri="{FF2B5EF4-FFF2-40B4-BE49-F238E27FC236}">
                  <a16:creationId xmlns:a16="http://schemas.microsoft.com/office/drawing/2014/main" id="{91E74474-D204-4107-AB2C-56DC6BE6F9E1}"/>
                </a:ext>
              </a:extLst>
            </p:cNvPr>
            <p:cNvSpPr/>
            <p:nvPr/>
          </p:nvSpPr>
          <p:spPr>
            <a:xfrm>
              <a:off x="7653251" y="3314411"/>
              <a:ext cx="2344189" cy="2465334"/>
            </a:xfrm>
            <a:prstGeom prst="pie">
              <a:avLst>
                <a:gd name="adj1" fmla="val 10797205"/>
                <a:gd name="adj2" fmla="val 16200000"/>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CaixaDeTexto 16">
              <a:extLst>
                <a:ext uri="{FF2B5EF4-FFF2-40B4-BE49-F238E27FC236}">
                  <a16:creationId xmlns:a16="http://schemas.microsoft.com/office/drawing/2014/main" id="{1C0384B1-8501-43A3-8B1D-3299EE31BBDC}"/>
                </a:ext>
              </a:extLst>
            </p:cNvPr>
            <p:cNvSpPr txBox="1"/>
            <p:nvPr/>
          </p:nvSpPr>
          <p:spPr>
            <a:xfrm>
              <a:off x="7829262" y="3878476"/>
              <a:ext cx="998991" cy="307777"/>
            </a:xfrm>
            <a:prstGeom prst="rect">
              <a:avLst/>
            </a:prstGeom>
            <a:grpFill/>
          </p:spPr>
          <p:txBody>
            <a:bodyPr wrap="none" rtlCol="0">
              <a:spAutoFit/>
            </a:bodyPr>
            <a:lstStyle/>
            <a:p>
              <a:r>
                <a:rPr lang="pt-BR" sz="1400" b="1" dirty="0">
                  <a:solidFill>
                    <a:srgbClr val="152850"/>
                  </a:solidFill>
                  <a:latin typeface="Intro Regular" panose="02000000000000000000" pitchFamily="2" charset="0"/>
                </a:rPr>
                <a:t>Economia</a:t>
              </a:r>
            </a:p>
          </p:txBody>
        </p:sp>
      </p:grpSp>
      <p:grpSp>
        <p:nvGrpSpPr>
          <p:cNvPr id="18" name="Agrupar 17">
            <a:extLst>
              <a:ext uri="{FF2B5EF4-FFF2-40B4-BE49-F238E27FC236}">
                <a16:creationId xmlns:a16="http://schemas.microsoft.com/office/drawing/2014/main" id="{CCCF8FCA-019B-455D-AD67-14431AB12311}"/>
              </a:ext>
            </a:extLst>
          </p:cNvPr>
          <p:cNvGrpSpPr/>
          <p:nvPr/>
        </p:nvGrpSpPr>
        <p:grpSpPr>
          <a:xfrm>
            <a:off x="7667104" y="3314411"/>
            <a:ext cx="2344189" cy="2465334"/>
            <a:chOff x="7653251" y="3314411"/>
            <a:chExt cx="2344189" cy="2465334"/>
          </a:xfrm>
          <a:solidFill>
            <a:schemeClr val="accent2">
              <a:lumMod val="40000"/>
              <a:lumOff val="60000"/>
            </a:schemeClr>
          </a:solidFill>
        </p:grpSpPr>
        <p:sp>
          <p:nvSpPr>
            <p:cNvPr id="19" name="Círculo Parcial 18">
              <a:extLst>
                <a:ext uri="{FF2B5EF4-FFF2-40B4-BE49-F238E27FC236}">
                  <a16:creationId xmlns:a16="http://schemas.microsoft.com/office/drawing/2014/main" id="{6607BF48-C0CA-465C-AB45-15008E4BC3F6}"/>
                </a:ext>
              </a:extLst>
            </p:cNvPr>
            <p:cNvSpPr/>
            <p:nvPr/>
          </p:nvSpPr>
          <p:spPr>
            <a:xfrm flipH="1">
              <a:off x="7653251" y="3314411"/>
              <a:ext cx="2344189" cy="2465334"/>
            </a:xfrm>
            <a:prstGeom prst="pie">
              <a:avLst>
                <a:gd name="adj1" fmla="val 10797205"/>
                <a:gd name="adj2" fmla="val 16200000"/>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20" name="CaixaDeTexto 19">
              <a:extLst>
                <a:ext uri="{FF2B5EF4-FFF2-40B4-BE49-F238E27FC236}">
                  <a16:creationId xmlns:a16="http://schemas.microsoft.com/office/drawing/2014/main" id="{7DD927B2-71ED-4AA7-9BA0-0A105D5B4092}"/>
                </a:ext>
              </a:extLst>
            </p:cNvPr>
            <p:cNvSpPr txBox="1"/>
            <p:nvPr/>
          </p:nvSpPr>
          <p:spPr>
            <a:xfrm>
              <a:off x="8889075" y="3885522"/>
              <a:ext cx="806631" cy="307777"/>
            </a:xfrm>
            <a:prstGeom prst="rect">
              <a:avLst/>
            </a:prstGeom>
            <a:grpFill/>
            <a:ln>
              <a:solidFill>
                <a:schemeClr val="accent2">
                  <a:lumMod val="40000"/>
                  <a:lumOff val="60000"/>
                </a:schemeClr>
              </a:solidFill>
            </a:ln>
          </p:spPr>
          <p:txBody>
            <a:bodyPr wrap="none" rtlCol="0">
              <a:spAutoFit/>
            </a:bodyPr>
            <a:lstStyle/>
            <a:p>
              <a:r>
                <a:rPr lang="pt-BR" sz="1400" b="1" dirty="0">
                  <a:solidFill>
                    <a:srgbClr val="152850"/>
                  </a:solidFill>
                  <a:latin typeface="Intro Regular" panose="02000000000000000000" pitchFamily="2" charset="0"/>
                </a:rPr>
                <a:t>Política</a:t>
              </a:r>
            </a:p>
          </p:txBody>
        </p:sp>
      </p:grpSp>
      <p:grpSp>
        <p:nvGrpSpPr>
          <p:cNvPr id="21" name="Agrupar 20">
            <a:extLst>
              <a:ext uri="{FF2B5EF4-FFF2-40B4-BE49-F238E27FC236}">
                <a16:creationId xmlns:a16="http://schemas.microsoft.com/office/drawing/2014/main" id="{86B8BCF6-753F-4AC1-B8A5-39B9FE019B70}"/>
              </a:ext>
            </a:extLst>
          </p:cNvPr>
          <p:cNvGrpSpPr/>
          <p:nvPr/>
        </p:nvGrpSpPr>
        <p:grpSpPr>
          <a:xfrm>
            <a:off x="7667104" y="3314411"/>
            <a:ext cx="2344189" cy="2465334"/>
            <a:chOff x="7653251" y="3314411"/>
            <a:chExt cx="2344189" cy="2465334"/>
          </a:xfrm>
        </p:grpSpPr>
        <p:sp>
          <p:nvSpPr>
            <p:cNvPr id="22" name="Círculo Parcial 21">
              <a:extLst>
                <a:ext uri="{FF2B5EF4-FFF2-40B4-BE49-F238E27FC236}">
                  <a16:creationId xmlns:a16="http://schemas.microsoft.com/office/drawing/2014/main" id="{9CAC480E-595D-4E27-B7F9-82F6469961CC}"/>
                </a:ext>
              </a:extLst>
            </p:cNvPr>
            <p:cNvSpPr/>
            <p:nvPr/>
          </p:nvSpPr>
          <p:spPr>
            <a:xfrm flipH="1" flipV="1">
              <a:off x="7653251" y="3314411"/>
              <a:ext cx="2344189" cy="2465334"/>
            </a:xfrm>
            <a:prstGeom prst="pie">
              <a:avLst>
                <a:gd name="adj1" fmla="val 10797205"/>
                <a:gd name="adj2" fmla="val 1620000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3" name="CaixaDeTexto 22">
              <a:extLst>
                <a:ext uri="{FF2B5EF4-FFF2-40B4-BE49-F238E27FC236}">
                  <a16:creationId xmlns:a16="http://schemas.microsoft.com/office/drawing/2014/main" id="{70A42467-8546-4512-99BF-F8A3E6CD6889}"/>
                </a:ext>
              </a:extLst>
            </p:cNvPr>
            <p:cNvSpPr txBox="1"/>
            <p:nvPr/>
          </p:nvSpPr>
          <p:spPr>
            <a:xfrm>
              <a:off x="8783702" y="4950009"/>
              <a:ext cx="1048685" cy="307777"/>
            </a:xfrm>
            <a:prstGeom prst="rect">
              <a:avLst/>
            </a:prstGeom>
            <a:noFill/>
          </p:spPr>
          <p:txBody>
            <a:bodyPr wrap="none" rtlCol="0">
              <a:spAutoFit/>
            </a:bodyPr>
            <a:lstStyle/>
            <a:p>
              <a:r>
                <a:rPr lang="pt-BR" sz="1400" b="1" dirty="0">
                  <a:solidFill>
                    <a:srgbClr val="152850"/>
                  </a:solidFill>
                  <a:latin typeface="Intro Regular" panose="02000000000000000000" pitchFamily="2" charset="0"/>
                </a:rPr>
                <a:t>Sociedade</a:t>
              </a:r>
            </a:p>
          </p:txBody>
        </p:sp>
      </p:grpSp>
      <p:grpSp>
        <p:nvGrpSpPr>
          <p:cNvPr id="24" name="Agrupar 23">
            <a:extLst>
              <a:ext uri="{FF2B5EF4-FFF2-40B4-BE49-F238E27FC236}">
                <a16:creationId xmlns:a16="http://schemas.microsoft.com/office/drawing/2014/main" id="{789F89A2-5B00-4208-BBE5-F9CC6F7776E8}"/>
              </a:ext>
            </a:extLst>
          </p:cNvPr>
          <p:cNvGrpSpPr/>
          <p:nvPr/>
        </p:nvGrpSpPr>
        <p:grpSpPr>
          <a:xfrm>
            <a:off x="7653250" y="3314411"/>
            <a:ext cx="2344189" cy="2465334"/>
            <a:chOff x="7653251" y="3314411"/>
            <a:chExt cx="2344189" cy="2465334"/>
          </a:xfrm>
        </p:grpSpPr>
        <p:sp>
          <p:nvSpPr>
            <p:cNvPr id="25" name="Círculo Parcial 24">
              <a:extLst>
                <a:ext uri="{FF2B5EF4-FFF2-40B4-BE49-F238E27FC236}">
                  <a16:creationId xmlns:a16="http://schemas.microsoft.com/office/drawing/2014/main" id="{576C8EED-D1D4-4CB6-945C-1A25556DAF15}"/>
                </a:ext>
              </a:extLst>
            </p:cNvPr>
            <p:cNvSpPr/>
            <p:nvPr/>
          </p:nvSpPr>
          <p:spPr>
            <a:xfrm flipV="1">
              <a:off x="7653251" y="3314411"/>
              <a:ext cx="2344189" cy="2465334"/>
            </a:xfrm>
            <a:prstGeom prst="pie">
              <a:avLst>
                <a:gd name="adj1" fmla="val 10797205"/>
                <a:gd name="adj2" fmla="val 162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6" name="CaixaDeTexto 25">
              <a:extLst>
                <a:ext uri="{FF2B5EF4-FFF2-40B4-BE49-F238E27FC236}">
                  <a16:creationId xmlns:a16="http://schemas.microsoft.com/office/drawing/2014/main" id="{D31DC13C-4258-46E9-8673-C5B2FD658F1A}"/>
                </a:ext>
              </a:extLst>
            </p:cNvPr>
            <p:cNvSpPr txBox="1"/>
            <p:nvPr/>
          </p:nvSpPr>
          <p:spPr>
            <a:xfrm>
              <a:off x="8002684" y="4942017"/>
              <a:ext cx="822661" cy="307777"/>
            </a:xfrm>
            <a:prstGeom prst="rect">
              <a:avLst/>
            </a:prstGeom>
            <a:noFill/>
          </p:spPr>
          <p:txBody>
            <a:bodyPr wrap="none" rtlCol="0">
              <a:spAutoFit/>
            </a:bodyPr>
            <a:lstStyle/>
            <a:p>
              <a:r>
                <a:rPr lang="pt-BR" sz="1400" b="1" dirty="0">
                  <a:solidFill>
                    <a:schemeClr val="bg1"/>
                  </a:solidFill>
                  <a:latin typeface="Intro Regular" panose="02000000000000000000" pitchFamily="2" charset="0"/>
                </a:rPr>
                <a:t>Cultura</a:t>
              </a:r>
            </a:p>
          </p:txBody>
        </p:sp>
      </p:grpSp>
      <p:sp>
        <p:nvSpPr>
          <p:cNvPr id="15" name="CaixaDeTexto 14">
            <a:extLst>
              <a:ext uri="{FF2B5EF4-FFF2-40B4-BE49-F238E27FC236}">
                <a16:creationId xmlns:a16="http://schemas.microsoft.com/office/drawing/2014/main" id="{12170211-0D11-4430-90E7-A420F82B4802}"/>
              </a:ext>
            </a:extLst>
          </p:cNvPr>
          <p:cNvSpPr txBox="1"/>
          <p:nvPr/>
        </p:nvSpPr>
        <p:spPr>
          <a:xfrm>
            <a:off x="8093962" y="4350512"/>
            <a:ext cx="1568058" cy="369332"/>
          </a:xfrm>
          <a:prstGeom prst="rect">
            <a:avLst/>
          </a:prstGeom>
          <a:noFill/>
        </p:spPr>
        <p:txBody>
          <a:bodyPr wrap="none" rtlCol="0">
            <a:spAutoFit/>
          </a:bodyPr>
          <a:lstStyle/>
          <a:p>
            <a:r>
              <a:rPr lang="pt-BR" b="1" dirty="0">
                <a:latin typeface="Intro Regular" panose="02000000000000000000" pitchFamily="2" charset="0"/>
              </a:rPr>
              <a:t>Globalização</a:t>
            </a:r>
          </a:p>
        </p:txBody>
      </p:sp>
    </p:spTree>
    <p:extLst>
      <p:ext uri="{BB962C8B-B14F-4D97-AF65-F5344CB8AC3E}">
        <p14:creationId xmlns:p14="http://schemas.microsoft.com/office/powerpoint/2010/main" val="314357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19D3ACA5-B141-4DD9-9F4E-AA8E053FC476}"/>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2" name="CuadroTexto 1">
            <a:extLst>
              <a:ext uri="{FF2B5EF4-FFF2-40B4-BE49-F238E27FC236}">
                <a16:creationId xmlns:a16="http://schemas.microsoft.com/office/drawing/2014/main" id="{B02C426D-1EFA-4E16-9459-D80AAD17CACA}"/>
              </a:ext>
            </a:extLst>
          </p:cNvPr>
          <p:cNvSpPr txBox="1"/>
          <p:nvPr/>
        </p:nvSpPr>
        <p:spPr>
          <a:xfrm>
            <a:off x="5685905" y="733425"/>
            <a:ext cx="6306589" cy="474691"/>
          </a:xfrm>
          <a:prstGeom prst="rect">
            <a:avLst/>
          </a:prstGeom>
          <a:noFill/>
        </p:spPr>
        <p:txBody>
          <a:bodyPr wrap="square" rtlCol="0">
            <a:spAutoFit/>
          </a:bodyPr>
          <a:lstStyle/>
          <a:p>
            <a:pPr algn="ctr"/>
            <a:r>
              <a:rPr lang="pt-BR" sz="2400" dirty="0">
                <a:solidFill>
                  <a:srgbClr val="152850"/>
                </a:solidFill>
                <a:latin typeface="Intro Bold Alt" panose="02000000000000000000" pitchFamily="2" charset="0"/>
              </a:rPr>
              <a:t>GLOBALIZAÇÃO - EFEITOS</a:t>
            </a:r>
          </a:p>
        </p:txBody>
      </p:sp>
      <p:pic>
        <p:nvPicPr>
          <p:cNvPr id="4" name="Imagen 3">
            <a:extLst>
              <a:ext uri="{FF2B5EF4-FFF2-40B4-BE49-F238E27FC236}">
                <a16:creationId xmlns:a16="http://schemas.microsoft.com/office/drawing/2014/main" id="{5EA3ECB4-351A-430F-BE91-99E2F6BC94A2}"/>
              </a:ext>
            </a:extLst>
          </p:cNvPr>
          <p:cNvPicPr>
            <a:picLocks noChangeAspect="1"/>
          </p:cNvPicPr>
          <p:nvPr/>
        </p:nvPicPr>
        <p:blipFill rotWithShape="1">
          <a:blip r:embed="rId3">
            <a:extLst>
              <a:ext uri="{28A0092B-C50C-407E-A947-70E740481C1C}">
                <a14:useLocalDpi xmlns:a14="http://schemas.microsoft.com/office/drawing/2010/main" val="0"/>
              </a:ext>
            </a:extLst>
          </a:blip>
          <a:srcRect l="9466" r="14527"/>
          <a:stretch/>
        </p:blipFill>
        <p:spPr>
          <a:xfrm>
            <a:off x="0" y="-4595"/>
            <a:ext cx="5508567" cy="6260540"/>
          </a:xfrm>
          <a:prstGeom prst="rect">
            <a:avLst/>
          </a:prstGeom>
        </p:spPr>
      </p:pic>
      <p:sp>
        <p:nvSpPr>
          <p:cNvPr id="7" name="CuadroTexto 5">
            <a:extLst>
              <a:ext uri="{FF2B5EF4-FFF2-40B4-BE49-F238E27FC236}">
                <a16:creationId xmlns:a16="http://schemas.microsoft.com/office/drawing/2014/main" id="{F45BE052-5CD5-40DC-97EF-F90748C49F5C}"/>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grpSp>
        <p:nvGrpSpPr>
          <p:cNvPr id="8" name="Agrupar 7">
            <a:extLst>
              <a:ext uri="{FF2B5EF4-FFF2-40B4-BE49-F238E27FC236}">
                <a16:creationId xmlns:a16="http://schemas.microsoft.com/office/drawing/2014/main" id="{2DC16033-1E56-4AE7-8179-6D698C4549DA}"/>
              </a:ext>
            </a:extLst>
          </p:cNvPr>
          <p:cNvGrpSpPr/>
          <p:nvPr/>
        </p:nvGrpSpPr>
        <p:grpSpPr>
          <a:xfrm>
            <a:off x="5556925" y="1371810"/>
            <a:ext cx="3251984" cy="4705140"/>
            <a:chOff x="5813367" y="2854036"/>
            <a:chExt cx="6229003" cy="1546167"/>
          </a:xfrm>
        </p:grpSpPr>
        <p:sp>
          <p:nvSpPr>
            <p:cNvPr id="3" name="Retângulo: Cantos Arredondados 2">
              <a:extLst>
                <a:ext uri="{FF2B5EF4-FFF2-40B4-BE49-F238E27FC236}">
                  <a16:creationId xmlns:a16="http://schemas.microsoft.com/office/drawing/2014/main" id="{870EF7DE-D1C3-448C-82F0-1AE7558D390E}"/>
                </a:ext>
              </a:extLst>
            </p:cNvPr>
            <p:cNvSpPr/>
            <p:nvPr/>
          </p:nvSpPr>
          <p:spPr>
            <a:xfrm>
              <a:off x="5813367" y="2854036"/>
              <a:ext cx="6229003" cy="154616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uadroTexto 27">
              <a:extLst>
                <a:ext uri="{FF2B5EF4-FFF2-40B4-BE49-F238E27FC236}">
                  <a16:creationId xmlns:a16="http://schemas.microsoft.com/office/drawing/2014/main" id="{1AFB03CA-3296-4612-AEB9-7CFCA7F1C02D}"/>
                </a:ext>
              </a:extLst>
            </p:cNvPr>
            <p:cNvSpPr txBox="1"/>
            <p:nvPr/>
          </p:nvSpPr>
          <p:spPr>
            <a:xfrm>
              <a:off x="5945244" y="3011566"/>
              <a:ext cx="5965248" cy="1041734"/>
            </a:xfrm>
            <a:prstGeom prst="rect">
              <a:avLst/>
            </a:prstGeom>
            <a:noFill/>
          </p:spPr>
          <p:txBody>
            <a:bodyPr wrap="square" rtlCol="0">
              <a:spAutoFit/>
            </a:bodyPr>
            <a:lstStyle/>
            <a:p>
              <a:r>
                <a:rPr lang="pt-BR" sz="1600" dirty="0">
                  <a:solidFill>
                    <a:schemeClr val="bg2">
                      <a:lumMod val="25000"/>
                    </a:schemeClr>
                  </a:solidFill>
                  <a:latin typeface="Intro Black Inline Caps" panose="02000000000000000000" pitchFamily="2" charset="0"/>
                </a:rPr>
                <a:t>POSITIVOS</a:t>
              </a:r>
            </a:p>
            <a:p>
              <a:endParaRPr lang="pt-BR" sz="1600" dirty="0">
                <a:solidFill>
                  <a:schemeClr val="bg2">
                    <a:lumMod val="25000"/>
                  </a:schemeClr>
                </a:solidFill>
                <a:latin typeface="Intro Black Inline Caps" panose="02000000000000000000" pitchFamily="2" charset="0"/>
              </a:endParaRP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Aumento do mercado global (mais oportunidades)</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Aumento na concorrência (aprimoramento da qualidade)</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Propagação da cultura</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Maior atenção aos direitos humanos</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Economia de escala</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Aumento exponencial do uso da tecnologia</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Segurança mundial relativamente estável</a:t>
              </a:r>
            </a:p>
          </p:txBody>
        </p:sp>
      </p:grpSp>
      <p:grpSp>
        <p:nvGrpSpPr>
          <p:cNvPr id="23" name="Agrupar 22">
            <a:extLst>
              <a:ext uri="{FF2B5EF4-FFF2-40B4-BE49-F238E27FC236}">
                <a16:creationId xmlns:a16="http://schemas.microsoft.com/office/drawing/2014/main" id="{678A6DEB-D4C9-431B-9F71-1D484375CB51}"/>
              </a:ext>
            </a:extLst>
          </p:cNvPr>
          <p:cNvGrpSpPr/>
          <p:nvPr/>
        </p:nvGrpSpPr>
        <p:grpSpPr>
          <a:xfrm>
            <a:off x="8874462" y="1371810"/>
            <a:ext cx="3251984" cy="4705140"/>
            <a:chOff x="5813367" y="2854036"/>
            <a:chExt cx="6229003" cy="1546167"/>
          </a:xfrm>
        </p:grpSpPr>
        <p:sp>
          <p:nvSpPr>
            <p:cNvPr id="24" name="Retângulo: Cantos Arredondados 23">
              <a:extLst>
                <a:ext uri="{FF2B5EF4-FFF2-40B4-BE49-F238E27FC236}">
                  <a16:creationId xmlns:a16="http://schemas.microsoft.com/office/drawing/2014/main" id="{D9E68C0C-E9D3-47FC-8384-CDAE38A59576}"/>
                </a:ext>
              </a:extLst>
            </p:cNvPr>
            <p:cNvSpPr/>
            <p:nvPr/>
          </p:nvSpPr>
          <p:spPr>
            <a:xfrm>
              <a:off x="5813367" y="2854036"/>
              <a:ext cx="6229003" cy="154616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uadroTexto 27">
              <a:extLst>
                <a:ext uri="{FF2B5EF4-FFF2-40B4-BE49-F238E27FC236}">
                  <a16:creationId xmlns:a16="http://schemas.microsoft.com/office/drawing/2014/main" id="{31921FFE-C7D3-497E-893E-38F28F92E121}"/>
                </a:ext>
              </a:extLst>
            </p:cNvPr>
            <p:cNvSpPr txBox="1"/>
            <p:nvPr/>
          </p:nvSpPr>
          <p:spPr>
            <a:xfrm>
              <a:off x="5945244" y="3011566"/>
              <a:ext cx="5965248" cy="1041734"/>
            </a:xfrm>
            <a:prstGeom prst="rect">
              <a:avLst/>
            </a:prstGeom>
            <a:noFill/>
          </p:spPr>
          <p:txBody>
            <a:bodyPr wrap="square" rtlCol="0">
              <a:spAutoFit/>
            </a:bodyPr>
            <a:lstStyle/>
            <a:p>
              <a:r>
                <a:rPr lang="pt-BR" sz="1600" dirty="0">
                  <a:solidFill>
                    <a:schemeClr val="bg2">
                      <a:lumMod val="25000"/>
                    </a:schemeClr>
                  </a:solidFill>
                  <a:latin typeface="Intro Black Inline Caps" panose="02000000000000000000" pitchFamily="2" charset="0"/>
                </a:rPr>
                <a:t>NEGATIVOS</a:t>
              </a:r>
            </a:p>
            <a:p>
              <a:endParaRPr lang="pt-BR" sz="1600" dirty="0">
                <a:solidFill>
                  <a:schemeClr val="bg2">
                    <a:lumMod val="25000"/>
                  </a:schemeClr>
                </a:solidFill>
                <a:latin typeface="Intro Black Inline Caps" panose="02000000000000000000" pitchFamily="2" charset="0"/>
              </a:endParaRP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Desequilíbrio de condições entre os países pobres e os ricos</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Agravamento de condições sociais (trabalho infantil, trabalho escravo, etc.)</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Danos ao meio ambiente</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Flutuação na empregabilidade (efeitos da terceirização)</a:t>
              </a:r>
            </a:p>
            <a:p>
              <a:pPr marL="285750" indent="-285750">
                <a:buFont typeface="Wingdings" panose="05000000000000000000" pitchFamily="2" charset="2"/>
                <a:buChar char="§"/>
              </a:pPr>
              <a:r>
                <a:rPr lang="pt-BR" sz="1400" dirty="0">
                  <a:solidFill>
                    <a:schemeClr val="bg2">
                      <a:lumMod val="25000"/>
                    </a:schemeClr>
                  </a:solidFill>
                  <a:latin typeface="Intro Regular" panose="02000000000000000000" pitchFamily="2" charset="0"/>
                </a:rPr>
                <a:t>Aumento na concorrência (condições agressivas do mercado)</a:t>
              </a:r>
            </a:p>
          </p:txBody>
        </p:sp>
      </p:grpSp>
    </p:spTree>
    <p:extLst>
      <p:ext uri="{BB962C8B-B14F-4D97-AF65-F5344CB8AC3E}">
        <p14:creationId xmlns:p14="http://schemas.microsoft.com/office/powerpoint/2010/main" val="121203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3" y="0"/>
            <a:ext cx="12192000" cy="6858000"/>
          </a:xfrm>
          <a:prstGeom prst="rect">
            <a:avLst/>
          </a:prstGeom>
        </p:spPr>
      </p:pic>
      <p:sp>
        <p:nvSpPr>
          <p:cNvPr id="2" name="CuadroTexto 1">
            <a:extLst>
              <a:ext uri="{FF2B5EF4-FFF2-40B4-BE49-F238E27FC236}">
                <a16:creationId xmlns:a16="http://schemas.microsoft.com/office/drawing/2014/main" id="{B02C426D-1EFA-4E16-9459-D80AAD17CACA}"/>
              </a:ext>
            </a:extLst>
          </p:cNvPr>
          <p:cNvSpPr txBox="1"/>
          <p:nvPr/>
        </p:nvSpPr>
        <p:spPr>
          <a:xfrm>
            <a:off x="160713" y="704850"/>
            <a:ext cx="6971607" cy="830997"/>
          </a:xfrm>
          <a:prstGeom prst="rect">
            <a:avLst/>
          </a:prstGeom>
          <a:noFill/>
        </p:spPr>
        <p:txBody>
          <a:bodyPr wrap="square" rtlCol="0">
            <a:spAutoFit/>
          </a:bodyPr>
          <a:lstStyle/>
          <a:p>
            <a:pPr algn="ctr"/>
            <a:r>
              <a:rPr lang="es-US" sz="2400" dirty="0">
                <a:solidFill>
                  <a:srgbClr val="152850"/>
                </a:solidFill>
                <a:latin typeface="Intro Bold Alt" panose="02000000000000000000" pitchFamily="2" charset="0"/>
              </a:rPr>
              <a:t>MUNDO GLOBALIZADO E A JUVENTUDE</a:t>
            </a:r>
          </a:p>
          <a:p>
            <a:pPr algn="ctr"/>
            <a:r>
              <a:rPr lang="es-US" sz="2400" dirty="0">
                <a:solidFill>
                  <a:srgbClr val="152850"/>
                </a:solidFill>
                <a:latin typeface="Intro Bold Alt" panose="02000000000000000000" pitchFamily="2" charset="0"/>
              </a:rPr>
              <a:t>CARACTERÍSTICAS</a:t>
            </a:r>
          </a:p>
        </p:txBody>
      </p:sp>
      <p:sp>
        <p:nvSpPr>
          <p:cNvPr id="28" name="CuadroTexto 27">
            <a:extLst>
              <a:ext uri="{FF2B5EF4-FFF2-40B4-BE49-F238E27FC236}">
                <a16:creationId xmlns:a16="http://schemas.microsoft.com/office/drawing/2014/main" id="{1AFB03CA-3296-4612-AEB9-7CFCA7F1C02D}"/>
              </a:ext>
            </a:extLst>
          </p:cNvPr>
          <p:cNvSpPr txBox="1"/>
          <p:nvPr/>
        </p:nvSpPr>
        <p:spPr>
          <a:xfrm>
            <a:off x="360392" y="1846811"/>
            <a:ext cx="6677717" cy="228004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Consumismo (dilema entre o ter e o ser)</a:t>
            </a:r>
          </a:p>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Acesso a uma gama de informações crescente</a:t>
            </a:r>
          </a:p>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Futuro pode ser visto como: oportunidade ou ameaça</a:t>
            </a:r>
          </a:p>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Carreiras / Profissões do futuro</a:t>
            </a:r>
          </a:p>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Necessidade crescente de acesso à tecnologia</a:t>
            </a:r>
          </a:p>
          <a:p>
            <a:pPr marL="171450" indent="-171450">
              <a:lnSpc>
                <a:spcPct val="150000"/>
              </a:lnSpc>
              <a:buFont typeface="Arial" panose="020B0604020202020204" pitchFamily="34" charset="0"/>
              <a:buChar char="•"/>
            </a:pPr>
            <a:r>
              <a:rPr lang="pt-BR" sz="1400" dirty="0">
                <a:solidFill>
                  <a:schemeClr val="bg2">
                    <a:lumMod val="25000"/>
                  </a:schemeClr>
                </a:solidFill>
                <a:latin typeface="Intro Regular" panose="02000000000000000000" pitchFamily="2" charset="0"/>
              </a:rPr>
              <a:t>...</a:t>
            </a:r>
          </a:p>
          <a:p>
            <a:pPr marL="171450" indent="-171450">
              <a:lnSpc>
                <a:spcPct val="150000"/>
              </a:lnSpc>
              <a:buFont typeface="Arial" panose="020B0604020202020204" pitchFamily="34" charset="0"/>
              <a:buChar char="•"/>
            </a:pPr>
            <a:endParaRPr lang="pt-BR" sz="1200" dirty="0">
              <a:solidFill>
                <a:schemeClr val="bg2">
                  <a:lumMod val="25000"/>
                </a:schemeClr>
              </a:solidFill>
              <a:latin typeface="Intro Regular" panose="02000000000000000000" pitchFamily="2" charset="0"/>
            </a:endParaRPr>
          </a:p>
        </p:txBody>
      </p:sp>
      <p:pic>
        <p:nvPicPr>
          <p:cNvPr id="7" name="Imagen 6">
            <a:extLst>
              <a:ext uri="{FF2B5EF4-FFF2-40B4-BE49-F238E27FC236}">
                <a16:creationId xmlns:a16="http://schemas.microsoft.com/office/drawing/2014/main" id="{2253A1B6-077E-4C12-B17E-31F37A247ECD}"/>
              </a:ext>
            </a:extLst>
          </p:cNvPr>
          <p:cNvPicPr>
            <a:picLocks noChangeAspect="1"/>
          </p:cNvPicPr>
          <p:nvPr/>
        </p:nvPicPr>
        <p:blipFill rotWithShape="1">
          <a:blip r:embed="rId3">
            <a:extLst>
              <a:ext uri="{28A0092B-C50C-407E-A947-70E740481C1C}">
                <a14:useLocalDpi xmlns:a14="http://schemas.microsoft.com/office/drawing/2010/main" val="0"/>
              </a:ext>
            </a:extLst>
          </a:blip>
          <a:srcRect l="40585" r="8462"/>
          <a:stretch/>
        </p:blipFill>
        <p:spPr>
          <a:xfrm>
            <a:off x="7431578" y="0"/>
            <a:ext cx="4760422" cy="6236732"/>
          </a:xfrm>
          <a:prstGeom prst="rect">
            <a:avLst/>
          </a:prstGeom>
        </p:spPr>
      </p:pic>
      <p:sp>
        <p:nvSpPr>
          <p:cNvPr id="8" name="CuadroTexto 5">
            <a:extLst>
              <a:ext uri="{FF2B5EF4-FFF2-40B4-BE49-F238E27FC236}">
                <a16:creationId xmlns:a16="http://schemas.microsoft.com/office/drawing/2014/main" id="{978F4699-9BB6-444D-9979-9835F7A3B579}"/>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9" name="CuadroTexto 5">
            <a:extLst>
              <a:ext uri="{FF2B5EF4-FFF2-40B4-BE49-F238E27FC236}">
                <a16:creationId xmlns:a16="http://schemas.microsoft.com/office/drawing/2014/main" id="{1B41ED96-B43E-4C5E-B11F-573B4FF6C1C2}"/>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spTree>
    <p:extLst>
      <p:ext uri="{BB962C8B-B14F-4D97-AF65-F5344CB8AC3E}">
        <p14:creationId xmlns:p14="http://schemas.microsoft.com/office/powerpoint/2010/main" val="285145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CuadroTexto 27">
            <a:extLst>
              <a:ext uri="{FF2B5EF4-FFF2-40B4-BE49-F238E27FC236}">
                <a16:creationId xmlns:a16="http://schemas.microsoft.com/office/drawing/2014/main" id="{515643BA-99EC-4F1D-B437-056F28B60B01}"/>
              </a:ext>
            </a:extLst>
          </p:cNvPr>
          <p:cNvSpPr txBox="1"/>
          <p:nvPr/>
        </p:nvSpPr>
        <p:spPr>
          <a:xfrm>
            <a:off x="888418" y="1815196"/>
            <a:ext cx="10415160" cy="461665"/>
          </a:xfrm>
          <a:prstGeom prst="rect">
            <a:avLst/>
          </a:prstGeom>
          <a:noFill/>
        </p:spPr>
        <p:txBody>
          <a:bodyPr wrap="square" rtlCol="0">
            <a:spAutoFit/>
          </a:bodyPr>
          <a:lstStyle/>
          <a:p>
            <a:pPr algn="ctr"/>
            <a:r>
              <a:rPr lang="pt-BR" sz="2400">
                <a:solidFill>
                  <a:srgbClr val="152850"/>
                </a:solidFill>
                <a:latin typeface="Intro Bold Alt" panose="02000000000000000000" pitchFamily="2" charset="0"/>
              </a:rPr>
              <a:t>MUNDO CONTEMPORÂNEO – TRANSFORMAÇÃO DIGITAL</a:t>
            </a:r>
          </a:p>
        </p:txBody>
      </p:sp>
      <p:pic>
        <p:nvPicPr>
          <p:cNvPr id="10" name="Imagen 9">
            <a:extLst>
              <a:ext uri="{FF2B5EF4-FFF2-40B4-BE49-F238E27FC236}">
                <a16:creationId xmlns:a16="http://schemas.microsoft.com/office/drawing/2014/main" id="{0A9E767B-CF3B-4B30-B150-9D393BDD7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637" y="472173"/>
            <a:ext cx="1228723" cy="1228723"/>
          </a:xfrm>
          <a:prstGeom prst="rect">
            <a:avLst/>
          </a:prstGeom>
        </p:spPr>
      </p:pic>
      <p:sp>
        <p:nvSpPr>
          <p:cNvPr id="8" name="CuadroTexto 5">
            <a:extLst>
              <a:ext uri="{FF2B5EF4-FFF2-40B4-BE49-F238E27FC236}">
                <a16:creationId xmlns:a16="http://schemas.microsoft.com/office/drawing/2014/main" id="{43DB4CD4-F858-4666-94A2-D3E49B93F344}"/>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9" name="CuadroTexto 5">
            <a:extLst>
              <a:ext uri="{FF2B5EF4-FFF2-40B4-BE49-F238E27FC236}">
                <a16:creationId xmlns:a16="http://schemas.microsoft.com/office/drawing/2014/main" id="{644A3B74-6F88-4845-B972-2F6312480593}"/>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pic>
        <p:nvPicPr>
          <p:cNvPr id="3" name="Imagem 2">
            <a:extLst>
              <a:ext uri="{FF2B5EF4-FFF2-40B4-BE49-F238E27FC236}">
                <a16:creationId xmlns:a16="http://schemas.microsoft.com/office/drawing/2014/main" id="{DD327BA5-BF1A-4064-AA8C-3E08AC1127A1}"/>
              </a:ext>
            </a:extLst>
          </p:cNvPr>
          <p:cNvPicPr>
            <a:picLocks noChangeAspect="1"/>
          </p:cNvPicPr>
          <p:nvPr/>
        </p:nvPicPr>
        <p:blipFill>
          <a:blip r:embed="rId4"/>
          <a:stretch>
            <a:fillRect/>
          </a:stretch>
        </p:blipFill>
        <p:spPr>
          <a:xfrm>
            <a:off x="501876" y="2571404"/>
            <a:ext cx="773084" cy="773084"/>
          </a:xfrm>
          <a:prstGeom prst="rect">
            <a:avLst/>
          </a:prstGeom>
        </p:spPr>
      </p:pic>
      <p:sp>
        <p:nvSpPr>
          <p:cNvPr id="11" name="CuadroTexto 27">
            <a:extLst>
              <a:ext uri="{FF2B5EF4-FFF2-40B4-BE49-F238E27FC236}">
                <a16:creationId xmlns:a16="http://schemas.microsoft.com/office/drawing/2014/main" id="{3C060636-E04F-4C8C-8397-0461EE8D29D7}"/>
              </a:ext>
            </a:extLst>
          </p:cNvPr>
          <p:cNvSpPr txBox="1"/>
          <p:nvPr/>
        </p:nvSpPr>
        <p:spPr>
          <a:xfrm>
            <a:off x="1274960" y="2696336"/>
            <a:ext cx="2909113" cy="523220"/>
          </a:xfrm>
          <a:prstGeom prst="rect">
            <a:avLst/>
          </a:prstGeom>
          <a:noFill/>
        </p:spPr>
        <p:txBody>
          <a:bodyPr wrap="square" rtlCol="0">
            <a:spAutoFit/>
          </a:bodyPr>
          <a:lstStyle/>
          <a:p>
            <a:r>
              <a:rPr lang="pt-BR" sz="1400" dirty="0">
                <a:solidFill>
                  <a:schemeClr val="bg2">
                    <a:lumMod val="25000"/>
                  </a:schemeClr>
                </a:solidFill>
                <a:latin typeface="Intro Regular" panose="02000000000000000000" pitchFamily="2" charset="0"/>
              </a:rPr>
              <a:t>A maior empresa de "taxis" do mundo não tem nenhum carro</a:t>
            </a:r>
            <a:endParaRPr lang="pt-BR" sz="1200" dirty="0">
              <a:solidFill>
                <a:schemeClr val="bg2">
                  <a:lumMod val="25000"/>
                </a:schemeClr>
              </a:solidFill>
              <a:latin typeface="Intro Regular" panose="02000000000000000000" pitchFamily="2" charset="0"/>
            </a:endParaRPr>
          </a:p>
        </p:txBody>
      </p:sp>
      <p:pic>
        <p:nvPicPr>
          <p:cNvPr id="4" name="Imagem 3">
            <a:extLst>
              <a:ext uri="{FF2B5EF4-FFF2-40B4-BE49-F238E27FC236}">
                <a16:creationId xmlns:a16="http://schemas.microsoft.com/office/drawing/2014/main" id="{E7073139-7129-45CB-A318-FC898E48083E}"/>
              </a:ext>
            </a:extLst>
          </p:cNvPr>
          <p:cNvPicPr>
            <a:picLocks noChangeAspect="1"/>
          </p:cNvPicPr>
          <p:nvPr/>
        </p:nvPicPr>
        <p:blipFill rotWithShape="1">
          <a:blip r:embed="rId5"/>
          <a:srcRect l="25469" t="7051" r="24304"/>
          <a:stretch/>
        </p:blipFill>
        <p:spPr>
          <a:xfrm>
            <a:off x="501876" y="3568930"/>
            <a:ext cx="773084" cy="804729"/>
          </a:xfrm>
          <a:prstGeom prst="rect">
            <a:avLst/>
          </a:prstGeom>
        </p:spPr>
      </p:pic>
      <p:sp>
        <p:nvSpPr>
          <p:cNvPr id="14" name="CuadroTexto 27">
            <a:extLst>
              <a:ext uri="{FF2B5EF4-FFF2-40B4-BE49-F238E27FC236}">
                <a16:creationId xmlns:a16="http://schemas.microsoft.com/office/drawing/2014/main" id="{458740D1-7A93-4E81-B8A2-839C4C28B37D}"/>
              </a:ext>
            </a:extLst>
          </p:cNvPr>
          <p:cNvSpPr txBox="1"/>
          <p:nvPr/>
        </p:nvSpPr>
        <p:spPr>
          <a:xfrm>
            <a:off x="1274959" y="3709684"/>
            <a:ext cx="2909113" cy="523220"/>
          </a:xfrm>
          <a:prstGeom prst="rect">
            <a:avLst/>
          </a:prstGeom>
          <a:noFill/>
        </p:spPr>
        <p:txBody>
          <a:bodyPr wrap="square" rtlCol="0">
            <a:spAutoFit/>
          </a:bodyPr>
          <a:lstStyle/>
          <a:p>
            <a:r>
              <a:rPr lang="pt-BR" sz="1400" dirty="0">
                <a:solidFill>
                  <a:schemeClr val="bg2">
                    <a:lumMod val="25000"/>
                  </a:schemeClr>
                </a:solidFill>
                <a:latin typeface="Intro Regular" panose="02000000000000000000" pitchFamily="2" charset="0"/>
              </a:rPr>
              <a:t>A maior rede de hospedagem do mundo não tem nenhum imóvel</a:t>
            </a:r>
            <a:endParaRPr lang="pt-BR" sz="1200" dirty="0">
              <a:solidFill>
                <a:schemeClr val="bg2">
                  <a:lumMod val="25000"/>
                </a:schemeClr>
              </a:solidFill>
              <a:latin typeface="Intro Regular" panose="02000000000000000000" pitchFamily="2" charset="0"/>
            </a:endParaRPr>
          </a:p>
        </p:txBody>
      </p:sp>
      <p:pic>
        <p:nvPicPr>
          <p:cNvPr id="7" name="Imagem 6">
            <a:extLst>
              <a:ext uri="{FF2B5EF4-FFF2-40B4-BE49-F238E27FC236}">
                <a16:creationId xmlns:a16="http://schemas.microsoft.com/office/drawing/2014/main" id="{CA07C655-1FDC-403D-A888-66422F6DAC33}"/>
              </a:ext>
            </a:extLst>
          </p:cNvPr>
          <p:cNvPicPr>
            <a:picLocks noChangeAspect="1"/>
          </p:cNvPicPr>
          <p:nvPr/>
        </p:nvPicPr>
        <p:blipFill>
          <a:blip r:embed="rId6"/>
          <a:stretch>
            <a:fillRect/>
          </a:stretch>
        </p:blipFill>
        <p:spPr>
          <a:xfrm>
            <a:off x="501876" y="4598100"/>
            <a:ext cx="773083" cy="773083"/>
          </a:xfrm>
          <a:prstGeom prst="rect">
            <a:avLst/>
          </a:prstGeom>
        </p:spPr>
      </p:pic>
      <p:sp>
        <p:nvSpPr>
          <p:cNvPr id="15" name="CuadroTexto 27">
            <a:extLst>
              <a:ext uri="{FF2B5EF4-FFF2-40B4-BE49-F238E27FC236}">
                <a16:creationId xmlns:a16="http://schemas.microsoft.com/office/drawing/2014/main" id="{BCE40007-0601-4F9D-A1C9-5A2AD520A461}"/>
              </a:ext>
            </a:extLst>
          </p:cNvPr>
          <p:cNvSpPr txBox="1"/>
          <p:nvPr/>
        </p:nvSpPr>
        <p:spPr>
          <a:xfrm>
            <a:off x="1274959" y="4760622"/>
            <a:ext cx="2909113" cy="523220"/>
          </a:xfrm>
          <a:prstGeom prst="rect">
            <a:avLst/>
          </a:prstGeom>
          <a:noFill/>
        </p:spPr>
        <p:txBody>
          <a:bodyPr wrap="square" rtlCol="0">
            <a:spAutoFit/>
          </a:bodyPr>
          <a:lstStyle/>
          <a:p>
            <a:r>
              <a:rPr lang="pt-BR" sz="1400" dirty="0">
                <a:solidFill>
                  <a:schemeClr val="bg2">
                    <a:lumMod val="25000"/>
                  </a:schemeClr>
                </a:solidFill>
                <a:latin typeface="Intro Regular" panose="02000000000000000000" pitchFamily="2" charset="0"/>
              </a:rPr>
              <a:t>A maior empresa de mídia do mundo não produz conteúdo</a:t>
            </a:r>
            <a:endParaRPr lang="pt-BR" sz="1200" dirty="0">
              <a:solidFill>
                <a:schemeClr val="bg2">
                  <a:lumMod val="25000"/>
                </a:schemeClr>
              </a:solidFill>
              <a:latin typeface="Intro Regular" panose="02000000000000000000" pitchFamily="2" charset="0"/>
            </a:endParaRPr>
          </a:p>
        </p:txBody>
      </p:sp>
      <p:pic>
        <p:nvPicPr>
          <p:cNvPr id="12" name="Imagem 11">
            <a:extLst>
              <a:ext uri="{FF2B5EF4-FFF2-40B4-BE49-F238E27FC236}">
                <a16:creationId xmlns:a16="http://schemas.microsoft.com/office/drawing/2014/main" id="{3EBF34D1-C2DE-4639-8CB6-D726A44D1C89}"/>
              </a:ext>
            </a:extLst>
          </p:cNvPr>
          <p:cNvPicPr>
            <a:picLocks noChangeAspect="1"/>
          </p:cNvPicPr>
          <p:nvPr/>
        </p:nvPicPr>
        <p:blipFill>
          <a:blip r:embed="rId7"/>
          <a:stretch>
            <a:fillRect/>
          </a:stretch>
        </p:blipFill>
        <p:spPr>
          <a:xfrm>
            <a:off x="7680178" y="2571404"/>
            <a:ext cx="773083" cy="773083"/>
          </a:xfrm>
          <a:prstGeom prst="rect">
            <a:avLst/>
          </a:prstGeom>
        </p:spPr>
      </p:pic>
      <p:sp>
        <p:nvSpPr>
          <p:cNvPr id="17" name="CuadroTexto 27">
            <a:extLst>
              <a:ext uri="{FF2B5EF4-FFF2-40B4-BE49-F238E27FC236}">
                <a16:creationId xmlns:a16="http://schemas.microsoft.com/office/drawing/2014/main" id="{767B318F-E93A-4A44-87B2-19D360DC4983}"/>
              </a:ext>
            </a:extLst>
          </p:cNvPr>
          <p:cNvSpPr txBox="1"/>
          <p:nvPr/>
        </p:nvSpPr>
        <p:spPr>
          <a:xfrm>
            <a:off x="8516380" y="2696336"/>
            <a:ext cx="2909113" cy="523220"/>
          </a:xfrm>
          <a:prstGeom prst="rect">
            <a:avLst/>
          </a:prstGeom>
          <a:noFill/>
        </p:spPr>
        <p:txBody>
          <a:bodyPr wrap="square" rtlCol="0">
            <a:spAutoFit/>
          </a:bodyPr>
          <a:lstStyle/>
          <a:p>
            <a:r>
              <a:rPr lang="pt-BR" sz="1400" dirty="0">
                <a:solidFill>
                  <a:schemeClr val="bg2">
                    <a:lumMod val="25000"/>
                  </a:schemeClr>
                </a:solidFill>
                <a:latin typeface="Intro Regular" panose="02000000000000000000" pitchFamily="2" charset="0"/>
              </a:rPr>
              <a:t>A maior empresa de filmes do mundo não tem nenhum cinema</a:t>
            </a:r>
            <a:endParaRPr lang="pt-BR" sz="1200" dirty="0">
              <a:solidFill>
                <a:schemeClr val="bg2">
                  <a:lumMod val="25000"/>
                </a:schemeClr>
              </a:solidFill>
              <a:latin typeface="Intro Regular" panose="02000000000000000000" pitchFamily="2" charset="0"/>
            </a:endParaRPr>
          </a:p>
        </p:txBody>
      </p:sp>
      <p:pic>
        <p:nvPicPr>
          <p:cNvPr id="16" name="Imagem 15">
            <a:extLst>
              <a:ext uri="{FF2B5EF4-FFF2-40B4-BE49-F238E27FC236}">
                <a16:creationId xmlns:a16="http://schemas.microsoft.com/office/drawing/2014/main" id="{EC2A7CCB-F6C2-4B18-951E-407F34436A9F}"/>
              </a:ext>
            </a:extLst>
          </p:cNvPr>
          <p:cNvPicPr>
            <a:picLocks noChangeAspect="1"/>
          </p:cNvPicPr>
          <p:nvPr/>
        </p:nvPicPr>
        <p:blipFill>
          <a:blip r:embed="rId8">
            <a:clrChange>
              <a:clrFrom>
                <a:srgbClr val="000000"/>
              </a:clrFrom>
              <a:clrTo>
                <a:srgbClr val="000000">
                  <a:alpha val="0"/>
                </a:srgbClr>
              </a:clrTo>
            </a:clrChange>
          </a:blip>
          <a:stretch>
            <a:fillRect/>
          </a:stretch>
        </p:blipFill>
        <p:spPr>
          <a:xfrm>
            <a:off x="7680177" y="3573229"/>
            <a:ext cx="771556" cy="771556"/>
          </a:xfrm>
          <a:prstGeom prst="rect">
            <a:avLst/>
          </a:prstGeom>
        </p:spPr>
      </p:pic>
      <p:sp>
        <p:nvSpPr>
          <p:cNvPr id="19" name="CuadroTexto 27">
            <a:extLst>
              <a:ext uri="{FF2B5EF4-FFF2-40B4-BE49-F238E27FC236}">
                <a16:creationId xmlns:a16="http://schemas.microsoft.com/office/drawing/2014/main" id="{95F61B67-22C0-455C-82A8-C11C55D1966A}"/>
              </a:ext>
            </a:extLst>
          </p:cNvPr>
          <p:cNvSpPr txBox="1"/>
          <p:nvPr/>
        </p:nvSpPr>
        <p:spPr>
          <a:xfrm>
            <a:off x="8516380" y="3589675"/>
            <a:ext cx="3173745" cy="738664"/>
          </a:xfrm>
          <a:prstGeom prst="rect">
            <a:avLst/>
          </a:prstGeom>
          <a:noFill/>
        </p:spPr>
        <p:txBody>
          <a:bodyPr wrap="square" rtlCol="0">
            <a:spAutoFit/>
          </a:bodyPr>
          <a:lstStyle/>
          <a:p>
            <a:r>
              <a:rPr lang="pt-BR" sz="1400" dirty="0">
                <a:solidFill>
                  <a:schemeClr val="bg2">
                    <a:lumMod val="25000"/>
                  </a:schemeClr>
                </a:solidFill>
                <a:latin typeface="Intro Regular" panose="02000000000000000000" pitchFamily="2" charset="0"/>
              </a:rPr>
              <a:t>A maior empresa de comunicação do mundo não tem estrutura de telefonia própria</a:t>
            </a:r>
            <a:endParaRPr lang="pt-BR" sz="1200" dirty="0">
              <a:solidFill>
                <a:schemeClr val="bg2">
                  <a:lumMod val="25000"/>
                </a:schemeClr>
              </a:solidFill>
              <a:latin typeface="Intro Regular" panose="02000000000000000000" pitchFamily="2" charset="0"/>
            </a:endParaRPr>
          </a:p>
        </p:txBody>
      </p:sp>
      <p:pic>
        <p:nvPicPr>
          <p:cNvPr id="18" name="Imagem 17">
            <a:extLst>
              <a:ext uri="{FF2B5EF4-FFF2-40B4-BE49-F238E27FC236}">
                <a16:creationId xmlns:a16="http://schemas.microsoft.com/office/drawing/2014/main" id="{1C84ED74-F277-40E2-8C34-D2843F9611F8}"/>
              </a:ext>
            </a:extLst>
          </p:cNvPr>
          <p:cNvPicPr>
            <a:picLocks noChangeAspect="1"/>
          </p:cNvPicPr>
          <p:nvPr/>
        </p:nvPicPr>
        <p:blipFill rotWithShape="1">
          <a:blip r:embed="rId9"/>
          <a:srcRect l="5927" t="8624" r="6136" b="8131"/>
          <a:stretch/>
        </p:blipFill>
        <p:spPr>
          <a:xfrm>
            <a:off x="7699716" y="4581140"/>
            <a:ext cx="816664" cy="773084"/>
          </a:xfrm>
          <a:prstGeom prst="rect">
            <a:avLst/>
          </a:prstGeom>
        </p:spPr>
      </p:pic>
      <p:sp>
        <p:nvSpPr>
          <p:cNvPr id="21" name="CuadroTexto 27">
            <a:extLst>
              <a:ext uri="{FF2B5EF4-FFF2-40B4-BE49-F238E27FC236}">
                <a16:creationId xmlns:a16="http://schemas.microsoft.com/office/drawing/2014/main" id="{8A228A57-35C3-4727-B668-850A14C80AF1}"/>
              </a:ext>
            </a:extLst>
          </p:cNvPr>
          <p:cNvSpPr txBox="1"/>
          <p:nvPr/>
        </p:nvSpPr>
        <p:spPr>
          <a:xfrm>
            <a:off x="8516379" y="4757851"/>
            <a:ext cx="2909113" cy="523220"/>
          </a:xfrm>
          <a:prstGeom prst="rect">
            <a:avLst/>
          </a:prstGeom>
          <a:noFill/>
        </p:spPr>
        <p:txBody>
          <a:bodyPr wrap="square" rtlCol="0">
            <a:spAutoFit/>
          </a:bodyPr>
          <a:lstStyle/>
          <a:p>
            <a:r>
              <a:rPr lang="pt-BR" sz="1400" dirty="0">
                <a:solidFill>
                  <a:schemeClr val="bg2">
                    <a:lumMod val="25000"/>
                  </a:schemeClr>
                </a:solidFill>
                <a:latin typeface="Intro Regular" panose="02000000000000000000" pitchFamily="2" charset="0"/>
              </a:rPr>
              <a:t>O varejista mais valioso do mundo não tem inventário</a:t>
            </a:r>
            <a:endParaRPr lang="pt-BR" sz="1200" dirty="0">
              <a:solidFill>
                <a:schemeClr val="bg2">
                  <a:lumMod val="25000"/>
                </a:schemeClr>
              </a:solidFill>
              <a:latin typeface="Intro Regular" panose="02000000000000000000" pitchFamily="2" charset="0"/>
            </a:endParaRPr>
          </a:p>
        </p:txBody>
      </p:sp>
    </p:spTree>
    <p:extLst>
      <p:ext uri="{BB962C8B-B14F-4D97-AF65-F5344CB8AC3E}">
        <p14:creationId xmlns:p14="http://schemas.microsoft.com/office/powerpoint/2010/main" val="151156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EB167E-7665-4DD8-A164-47DD1E525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CuadroTexto 27">
            <a:extLst>
              <a:ext uri="{FF2B5EF4-FFF2-40B4-BE49-F238E27FC236}">
                <a16:creationId xmlns:a16="http://schemas.microsoft.com/office/drawing/2014/main" id="{515643BA-99EC-4F1D-B437-056F28B60B01}"/>
              </a:ext>
            </a:extLst>
          </p:cNvPr>
          <p:cNvSpPr txBox="1"/>
          <p:nvPr/>
        </p:nvSpPr>
        <p:spPr>
          <a:xfrm>
            <a:off x="629811" y="838038"/>
            <a:ext cx="5504982" cy="461665"/>
          </a:xfrm>
          <a:prstGeom prst="rect">
            <a:avLst/>
          </a:prstGeom>
          <a:noFill/>
        </p:spPr>
        <p:txBody>
          <a:bodyPr wrap="square" rtlCol="0">
            <a:spAutoFit/>
          </a:bodyPr>
          <a:lstStyle/>
          <a:p>
            <a:pPr algn="ctr"/>
            <a:r>
              <a:rPr lang="pt-BR" sz="2400" dirty="0">
                <a:solidFill>
                  <a:srgbClr val="152850"/>
                </a:solidFill>
                <a:latin typeface="Intro Bold Alt" panose="02000000000000000000" pitchFamily="2" charset="0"/>
              </a:rPr>
              <a:t>EDUCAÇÃO PARA O SÉCULO XXI</a:t>
            </a:r>
          </a:p>
        </p:txBody>
      </p:sp>
      <p:sp>
        <p:nvSpPr>
          <p:cNvPr id="8" name="CuadroTexto 5">
            <a:extLst>
              <a:ext uri="{FF2B5EF4-FFF2-40B4-BE49-F238E27FC236}">
                <a16:creationId xmlns:a16="http://schemas.microsoft.com/office/drawing/2014/main" id="{43DB4CD4-F858-4666-94A2-D3E49B93F344}"/>
              </a:ext>
            </a:extLst>
          </p:cNvPr>
          <p:cNvSpPr txBox="1"/>
          <p:nvPr/>
        </p:nvSpPr>
        <p:spPr>
          <a:xfrm>
            <a:off x="3311849" y="6419639"/>
            <a:ext cx="4546437" cy="276999"/>
          </a:xfrm>
          <a:prstGeom prst="rect">
            <a:avLst/>
          </a:prstGeom>
          <a:noFill/>
        </p:spPr>
        <p:txBody>
          <a:bodyPr wrap="none" rtlCol="0">
            <a:spAutoFit/>
          </a:bodyPr>
          <a:lstStyle/>
          <a:p>
            <a:pPr algn="r"/>
            <a:r>
              <a:rPr lang="pt-BR" sz="1200" dirty="0">
                <a:solidFill>
                  <a:schemeClr val="bg1"/>
                </a:solidFill>
                <a:latin typeface="Intro Regular" panose="02000000000000000000" pitchFamily="2" charset="0"/>
              </a:rPr>
              <a:t>Os desafios da formação dos jovens num mundo globalizado</a:t>
            </a:r>
          </a:p>
        </p:txBody>
      </p:sp>
      <p:sp>
        <p:nvSpPr>
          <p:cNvPr id="9" name="CuadroTexto 5">
            <a:extLst>
              <a:ext uri="{FF2B5EF4-FFF2-40B4-BE49-F238E27FC236}">
                <a16:creationId xmlns:a16="http://schemas.microsoft.com/office/drawing/2014/main" id="{644A3B74-6F88-4845-B972-2F6312480593}"/>
              </a:ext>
            </a:extLst>
          </p:cNvPr>
          <p:cNvSpPr txBox="1"/>
          <p:nvPr/>
        </p:nvSpPr>
        <p:spPr>
          <a:xfrm>
            <a:off x="10085348" y="6419639"/>
            <a:ext cx="2000291" cy="276999"/>
          </a:xfrm>
          <a:prstGeom prst="rect">
            <a:avLst/>
          </a:prstGeom>
          <a:noFill/>
        </p:spPr>
        <p:txBody>
          <a:bodyPr wrap="none" rtlCol="0">
            <a:spAutoFit/>
          </a:bodyPr>
          <a:lstStyle/>
          <a:p>
            <a:pPr algn="r"/>
            <a:r>
              <a:rPr lang="pt-BR" sz="1200" i="1" dirty="0">
                <a:solidFill>
                  <a:schemeClr val="bg1"/>
                </a:solidFill>
                <a:latin typeface="Intro Regular" panose="02000000000000000000" pitchFamily="2" charset="0"/>
              </a:rPr>
              <a:t>Arlindo Cardarett Vianna</a:t>
            </a:r>
            <a:endParaRPr lang="pt-BR" sz="1200" dirty="0">
              <a:solidFill>
                <a:schemeClr val="bg1"/>
              </a:solidFill>
              <a:latin typeface="Intro Regular" panose="02000000000000000000" pitchFamily="2" charset="0"/>
            </a:endParaRPr>
          </a:p>
        </p:txBody>
      </p:sp>
      <p:pic>
        <p:nvPicPr>
          <p:cNvPr id="2" name="Imagem 1">
            <a:extLst>
              <a:ext uri="{FF2B5EF4-FFF2-40B4-BE49-F238E27FC236}">
                <a16:creationId xmlns:a16="http://schemas.microsoft.com/office/drawing/2014/main" id="{1DBFE314-1F54-47BB-BECB-ECF831B98BB1}"/>
              </a:ext>
            </a:extLst>
          </p:cNvPr>
          <p:cNvPicPr>
            <a:picLocks noChangeAspect="1"/>
          </p:cNvPicPr>
          <p:nvPr/>
        </p:nvPicPr>
        <p:blipFill>
          <a:blip r:embed="rId4"/>
          <a:stretch>
            <a:fillRect/>
          </a:stretch>
        </p:blipFill>
        <p:spPr>
          <a:xfrm>
            <a:off x="7814996" y="225164"/>
            <a:ext cx="4036683" cy="5953381"/>
          </a:xfrm>
          <a:prstGeom prst="rect">
            <a:avLst/>
          </a:prstGeom>
        </p:spPr>
      </p:pic>
      <p:sp>
        <p:nvSpPr>
          <p:cNvPr id="20" name="CuadroTexto 27">
            <a:extLst>
              <a:ext uri="{FF2B5EF4-FFF2-40B4-BE49-F238E27FC236}">
                <a16:creationId xmlns:a16="http://schemas.microsoft.com/office/drawing/2014/main" id="{D69DD0E6-0C58-43EE-99E9-B66D41EC0A0C}"/>
              </a:ext>
            </a:extLst>
          </p:cNvPr>
          <p:cNvSpPr txBox="1"/>
          <p:nvPr/>
        </p:nvSpPr>
        <p:spPr>
          <a:xfrm>
            <a:off x="292597" y="1785852"/>
            <a:ext cx="7229803" cy="3614131"/>
          </a:xfrm>
          <a:prstGeom prst="rect">
            <a:avLst/>
          </a:prstGeom>
          <a:noFill/>
        </p:spPr>
        <p:txBody>
          <a:bodyPr wrap="square" rtlCol="0">
            <a:spAutoFit/>
          </a:bodyPr>
          <a:lstStyle/>
          <a:p>
            <a:pPr algn="just">
              <a:lnSpc>
                <a:spcPct val="150000"/>
              </a:lnSpc>
            </a:pPr>
            <a:r>
              <a:rPr lang="pt-BR" sz="1400" dirty="0">
                <a:solidFill>
                  <a:schemeClr val="bg2">
                    <a:lumMod val="25000"/>
                  </a:schemeClr>
                </a:solidFill>
                <a:latin typeface="Intro Regular" panose="02000000000000000000" pitchFamily="2" charset="0"/>
              </a:rPr>
              <a:t>A educação formal deve estar estruturada para preparar o estudante para ser atuante em um mundo globalizado e em constante transformação de forma que ele possa desenvolver as competências específicas para o século XXI.</a:t>
            </a:r>
          </a:p>
          <a:p>
            <a:pPr algn="just">
              <a:lnSpc>
                <a:spcPct val="150000"/>
              </a:lnSpc>
            </a:pPr>
            <a:endParaRPr lang="pt-BR" sz="1400" dirty="0">
              <a:solidFill>
                <a:schemeClr val="bg2">
                  <a:lumMod val="25000"/>
                </a:schemeClr>
              </a:solidFill>
              <a:latin typeface="Intro Regular" panose="02000000000000000000" pitchFamily="2" charset="0"/>
            </a:endParaRPr>
          </a:p>
          <a:p>
            <a:pPr algn="just">
              <a:lnSpc>
                <a:spcPct val="150000"/>
              </a:lnSpc>
            </a:pPr>
            <a:r>
              <a:rPr lang="pt-BR" sz="1400" dirty="0">
                <a:solidFill>
                  <a:schemeClr val="bg2">
                    <a:lumMod val="25000"/>
                  </a:schemeClr>
                </a:solidFill>
                <a:latin typeface="Intro Regular" panose="02000000000000000000" pitchFamily="2" charset="0"/>
              </a:rPr>
              <a:t>Existem vários grupos e pesquisadores que estudam quais seriam essas competências. O estudo realizado em 2012, pelo </a:t>
            </a:r>
            <a:r>
              <a:rPr lang="pt-BR" sz="1400" b="1" dirty="0" err="1">
                <a:solidFill>
                  <a:schemeClr val="bg2">
                    <a:lumMod val="25000"/>
                  </a:schemeClr>
                </a:solidFill>
                <a:latin typeface="Intro Regular" panose="02000000000000000000" pitchFamily="2" charset="0"/>
              </a:rPr>
              <a:t>National</a:t>
            </a:r>
            <a:r>
              <a:rPr lang="pt-BR" sz="1400" b="1" dirty="0">
                <a:solidFill>
                  <a:schemeClr val="bg2">
                    <a:lumMod val="25000"/>
                  </a:schemeClr>
                </a:solidFill>
                <a:latin typeface="Intro Regular" panose="02000000000000000000" pitchFamily="2" charset="0"/>
              </a:rPr>
              <a:t> </a:t>
            </a:r>
            <a:r>
              <a:rPr lang="pt-BR" sz="1400" b="1" dirty="0" err="1">
                <a:solidFill>
                  <a:schemeClr val="bg2">
                    <a:lumMod val="25000"/>
                  </a:schemeClr>
                </a:solidFill>
                <a:latin typeface="Intro Regular" panose="02000000000000000000" pitchFamily="2" charset="0"/>
              </a:rPr>
              <a:t>Research</a:t>
            </a:r>
            <a:r>
              <a:rPr lang="pt-BR" sz="1400" b="1" dirty="0">
                <a:solidFill>
                  <a:schemeClr val="bg2">
                    <a:lumMod val="25000"/>
                  </a:schemeClr>
                </a:solidFill>
                <a:latin typeface="Intro Regular" panose="02000000000000000000" pitchFamily="2" charset="0"/>
              </a:rPr>
              <a:t> </a:t>
            </a:r>
            <a:r>
              <a:rPr lang="pt-BR" sz="1400" b="1" dirty="0" err="1">
                <a:solidFill>
                  <a:schemeClr val="bg2">
                    <a:lumMod val="25000"/>
                  </a:schemeClr>
                </a:solidFill>
                <a:latin typeface="Intro Regular" panose="02000000000000000000" pitchFamily="2" charset="0"/>
              </a:rPr>
              <a:t>Council</a:t>
            </a:r>
            <a:r>
              <a:rPr lang="pt-BR" sz="1400" b="1" dirty="0">
                <a:solidFill>
                  <a:schemeClr val="bg2">
                    <a:lumMod val="25000"/>
                  </a:schemeClr>
                </a:solidFill>
                <a:latin typeface="Intro Regular" panose="02000000000000000000" pitchFamily="2" charset="0"/>
              </a:rPr>
              <a:t> </a:t>
            </a:r>
            <a:r>
              <a:rPr lang="pt-BR" sz="1400" dirty="0">
                <a:solidFill>
                  <a:schemeClr val="bg2">
                    <a:lumMod val="25000"/>
                  </a:schemeClr>
                </a:solidFill>
                <a:latin typeface="Intro Regular" panose="02000000000000000000" pitchFamily="2" charset="0"/>
              </a:rPr>
              <a:t>resultou na publicação do livro digital “Educação para a Vida e para o Trabalho: Desenvolvendo Transferência de Conhecimento e Habilidades do Século 21“. O comitê identificou três grandes áreas de competência - cognitiva, intrapessoal e interpessoal, embora estejam interligados no desenvolvimento humano e na aprendizagem.</a:t>
            </a:r>
          </a:p>
        </p:txBody>
      </p:sp>
    </p:spTree>
    <p:extLst>
      <p:ext uri="{BB962C8B-B14F-4D97-AF65-F5344CB8AC3E}">
        <p14:creationId xmlns:p14="http://schemas.microsoft.com/office/powerpoint/2010/main" val="19097558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3950</TotalTime>
  <Words>897</Words>
  <Application>Microsoft Office PowerPoint</Application>
  <PresentationFormat>Widescreen</PresentationFormat>
  <Paragraphs>132</Paragraphs>
  <Slides>12</Slides>
  <Notes>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12</vt:i4>
      </vt:variant>
    </vt:vector>
  </HeadingPairs>
  <TitlesOfParts>
    <vt:vector size="21" baseType="lpstr">
      <vt:lpstr>Arial</vt:lpstr>
      <vt:lpstr>Calibri</vt:lpstr>
      <vt:lpstr>Calibri Light</vt:lpstr>
      <vt:lpstr>Intro Black Inline Caps</vt:lpstr>
      <vt:lpstr>Intro Bold Alt</vt:lpstr>
      <vt:lpstr>Intro Regular</vt:lpstr>
      <vt:lpstr>Intro SemiBold</vt:lpstr>
      <vt:lpstr>Wingdings</vt:lpstr>
      <vt:lpstr>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Tibambre</dc:creator>
  <cp:lastModifiedBy>Arlindo Cardarett Vianna</cp:lastModifiedBy>
  <cp:revision>55</cp:revision>
  <dcterms:created xsi:type="dcterms:W3CDTF">2018-09-24T17:32:22Z</dcterms:created>
  <dcterms:modified xsi:type="dcterms:W3CDTF">2018-11-12T11:25:17Z</dcterms:modified>
</cp:coreProperties>
</file>