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0080625" cy="7559675"/>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3" d="100"/>
          <a:sy n="63" d="100"/>
        </p:scale>
        <p:origin x="-258" y="6"/>
      </p:cViewPr>
      <p:guideLst>
        <p:guide orient="horz" pos="2381"/>
        <p:guide pos="317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 name="PlaceHolder 1"/>
          <p:cNvSpPr>
            <a:spLocks noGrp="1"/>
          </p:cNvSpPr>
          <p:nvPr>
            <p:ph type="body"/>
          </p:nvPr>
        </p:nvSpPr>
        <p:spPr>
          <a:xfrm>
            <a:off x="756000" y="5078520"/>
            <a:ext cx="6047640" cy="4811040"/>
          </a:xfrm>
          <a:prstGeom prst="rect">
            <a:avLst/>
          </a:prstGeom>
        </p:spPr>
        <p:txBody>
          <a:bodyPr wrap="none" lIns="0" tIns="0" rIns="0" bIns="0"/>
          <a:lstStyle/>
          <a:p>
            <a:r>
              <a:rPr lang="pt-BR"/>
              <a:t>Clique para editar o formato de notas</a:t>
            </a:r>
            <a:endParaRPr/>
          </a:p>
        </p:txBody>
      </p:sp>
      <p:sp>
        <p:nvSpPr>
          <p:cNvPr id="73" name="PlaceHolder 2"/>
          <p:cNvSpPr>
            <a:spLocks noGrp="1"/>
          </p:cNvSpPr>
          <p:nvPr>
            <p:ph type="hdr"/>
          </p:nvPr>
        </p:nvSpPr>
        <p:spPr>
          <a:xfrm>
            <a:off x="0" y="0"/>
            <a:ext cx="3280680" cy="534240"/>
          </a:xfrm>
          <a:prstGeom prst="rect">
            <a:avLst/>
          </a:prstGeom>
        </p:spPr>
        <p:txBody>
          <a:bodyPr wrap="none" lIns="0" tIns="0" rIns="0" bIns="0"/>
          <a:lstStyle/>
          <a:p>
            <a:r>
              <a:rPr lang="pt-BR"/>
              <a:t>&lt;cabeçalho&gt;</a:t>
            </a:r>
            <a:endParaRPr/>
          </a:p>
        </p:txBody>
      </p:sp>
      <p:sp>
        <p:nvSpPr>
          <p:cNvPr id="74" name="PlaceHolder 3"/>
          <p:cNvSpPr>
            <a:spLocks noGrp="1"/>
          </p:cNvSpPr>
          <p:nvPr>
            <p:ph type="dt"/>
          </p:nvPr>
        </p:nvSpPr>
        <p:spPr>
          <a:xfrm>
            <a:off x="4278960" y="0"/>
            <a:ext cx="3280680" cy="534240"/>
          </a:xfrm>
          <a:prstGeom prst="rect">
            <a:avLst/>
          </a:prstGeom>
        </p:spPr>
        <p:txBody>
          <a:bodyPr wrap="none" lIns="0" tIns="0" rIns="0" bIns="0"/>
          <a:lstStyle/>
          <a:p>
            <a:pPr algn="r"/>
            <a:r>
              <a:rPr lang="pt-BR"/>
              <a:t>&lt;data/hora&gt;</a:t>
            </a:r>
            <a:endParaRPr/>
          </a:p>
        </p:txBody>
      </p:sp>
      <p:sp>
        <p:nvSpPr>
          <p:cNvPr id="75" name="PlaceHolder 4"/>
          <p:cNvSpPr>
            <a:spLocks noGrp="1"/>
          </p:cNvSpPr>
          <p:nvPr>
            <p:ph type="ftr"/>
          </p:nvPr>
        </p:nvSpPr>
        <p:spPr>
          <a:xfrm>
            <a:off x="0" y="10157400"/>
            <a:ext cx="3280680" cy="534240"/>
          </a:xfrm>
          <a:prstGeom prst="rect">
            <a:avLst/>
          </a:prstGeom>
        </p:spPr>
        <p:txBody>
          <a:bodyPr wrap="none" lIns="0" tIns="0" rIns="0" bIns="0" anchor="b"/>
          <a:lstStyle/>
          <a:p>
            <a:r>
              <a:rPr lang="pt-BR"/>
              <a:t>&lt;rodapé&gt;</a:t>
            </a:r>
            <a:endParaRPr/>
          </a:p>
        </p:txBody>
      </p:sp>
      <p:sp>
        <p:nvSpPr>
          <p:cNvPr id="76" name="PlaceHolder 5"/>
          <p:cNvSpPr>
            <a:spLocks noGrp="1"/>
          </p:cNvSpPr>
          <p:nvPr>
            <p:ph type="sldNum"/>
          </p:nvPr>
        </p:nvSpPr>
        <p:spPr>
          <a:xfrm>
            <a:off x="4278960" y="10157400"/>
            <a:ext cx="3280680" cy="534240"/>
          </a:xfrm>
          <a:prstGeom prst="rect">
            <a:avLst/>
          </a:prstGeom>
        </p:spPr>
        <p:txBody>
          <a:bodyPr wrap="none" lIns="0" tIns="0" rIns="0" bIns="0" anchor="b"/>
          <a:lstStyle/>
          <a:p>
            <a:pPr algn="r"/>
            <a:fld id="{E46E2121-F833-44E0-BAB6-1BD8FFDAE9B9}" type="slidenum">
              <a:rPr lang="pt-BR"/>
              <a:pPr algn="r"/>
              <a:t>‹nº›</a:t>
            </a:fld>
            <a:endParaRPr/>
          </a:p>
        </p:txBody>
      </p:sp>
    </p:spTree>
    <p:extLst>
      <p:ext uri="{BB962C8B-B14F-4D97-AF65-F5344CB8AC3E}">
        <p14:creationId xmlns:p14="http://schemas.microsoft.com/office/powerpoint/2010/main" val="110569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laceHolder 1"/>
          <p:cNvSpPr>
            <a:spLocks noGrp="1"/>
          </p:cNvSpPr>
          <p:nvPr>
            <p:ph type="body"/>
          </p:nvPr>
        </p:nvSpPr>
        <p:spPr>
          <a:xfrm>
            <a:off x="755280" y="5078160"/>
            <a:ext cx="6034680" cy="4798440"/>
          </a:xfrm>
          <a:prstGeom prst="rect">
            <a:avLst/>
          </a:prstGeom>
        </p:spPr>
        <p:txBody>
          <a:bodyPr lIns="0" tIns="0" rIns="0" bIns="0"/>
          <a:lstStyle/>
          <a:p>
            <a:pPr algn="just">
              <a:lnSpc>
                <a:spcPct val="100000"/>
              </a:lnSpc>
            </a:pPr>
            <a:r>
              <a:rPr lang="pt-BR" sz="2000">
                <a:latin typeface="Times New Roman"/>
                <a:ea typeface="Microsoft YaHei"/>
              </a:rPr>
              <a:t>Boa tarde. É uma honra estar com Vocês, líderes da sociedade, para conversar sobre um tema que é tão importante para nossa sociedade, que é a prevenção e o combate à corrupção.</a:t>
            </a:r>
            <a:endParaRPr/>
          </a:p>
          <a:p>
            <a:pPr algn="just">
              <a:lnSpc>
                <a:spcPct val="100000"/>
              </a:lnSpc>
            </a:pPr>
            <a:r>
              <a:rPr lang="pt-BR" sz="2000">
                <a:latin typeface="Times New Roman"/>
                <a:ea typeface="Microsoft YaHei"/>
              </a:rPr>
              <a:t>Você sabe quando os escândalos de corrupção vão acabar? (pausa) Você tem ideia do quanto é desviado anualmente pela corrupção, no Brasil? (pausa) Você consegue imaginar o dano que a corrupção causa, ou seja, o que poderia ser feito com esse dinheiro em favor da população? (pausa)</a:t>
            </a:r>
            <a:endParaRPr/>
          </a:p>
          <a:p>
            <a:pPr algn="just">
              <a:lnSpc>
                <a:spcPct val="100000"/>
              </a:lnSpc>
            </a:pPr>
            <a:r>
              <a:rPr lang="pt-BR" sz="2000">
                <a:latin typeface="Times New Roman"/>
                <a:ea typeface="Microsoft YaHei"/>
              </a:rPr>
              <a:t>Conversaremos hoje sobre isso e sobre qual é o papel da sociedade na transformação de nosso país em um país mais justo, com menos corrupção e menos impunidade.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p:cNvSpPr>
          <p:nvPr>
            <p:ph type="body"/>
          </p:nvPr>
        </p:nvSpPr>
        <p:spPr>
          <a:xfrm>
            <a:off x="755280" y="5078160"/>
            <a:ext cx="6034680" cy="4798440"/>
          </a:xfrm>
          <a:prstGeom prst="rect">
            <a:avLst/>
          </a:prstGeom>
        </p:spPr>
        <p:txBody>
          <a:bodyPr lIns="0" tIns="0" rIns="0" bIns="0"/>
          <a:lstStyle/>
          <a:p>
            <a:pPr>
              <a:lnSpc>
                <a:spcPct val="100000"/>
              </a:lnSpc>
            </a:pPr>
            <a:r>
              <a:rPr lang="pt-BR" sz="2000">
                <a:latin typeface="Times New Roman"/>
                <a:ea typeface="Microsoft YaHei"/>
              </a:rPr>
              <a:t>A segunda medida cria o crime de enriquecimento ilícito, o que permitirá punir o agente corrupto mesmo quando não se consegue provar qual o ato corrupto que o enriqueceu.</a:t>
            </a:r>
            <a:endParaRPr/>
          </a:p>
          <a:p>
            <a:pPr>
              <a:lnSpc>
                <a:spcPct val="100000"/>
              </a:lnSpc>
            </a:pPr>
            <a:endParaRPr/>
          </a:p>
          <a:p>
            <a:pPr>
              <a:lnSpc>
                <a:spcPct val="100000"/>
              </a:lnSpc>
            </a:pPr>
            <a:r>
              <a:rPr lang="pt-BR" sz="2000">
                <a:latin typeface="Times New Roman"/>
                <a:ea typeface="Microsoft YaHei"/>
              </a:rPr>
              <a:t>Há uma situação interessante que ocorreu na Lava Jato. Comprovou-se que um dos ex-diretores da Petrobras tinha quase 40 milhões de reais escondidos num banco no exterior, mas não era possível fazer uma acusação formal por meses pela dificuldade de comprovar qual o ato corrupto. Um diretor da Petrobras pratica centenas de atos por semana e o ato corrupto pode ser uma simples agilização de um processo, o que pode passar despercebido.</a:t>
            </a:r>
            <a:endParaRPr/>
          </a:p>
          <a:p>
            <a:pPr>
              <a:lnSpc>
                <a:spcPct val="100000"/>
              </a:lnSpc>
            </a:pPr>
            <a:endParaRPr/>
          </a:p>
          <a:p>
            <a:pPr>
              <a:lnSpc>
                <a:spcPct val="100000"/>
              </a:lnSpc>
            </a:pPr>
            <a:r>
              <a:rPr lang="pt-BR" sz="2000">
                <a:latin typeface="Times New Roman"/>
                <a:ea typeface="Microsoft YaHei"/>
              </a:rPr>
              <a:t>Essa medida vai resolver esse problema.</a:t>
            </a:r>
            <a:endParaRPr/>
          </a:p>
          <a:p>
            <a:pPr>
              <a:lnSpc>
                <a:spcPct val="100000"/>
              </a:lnSpc>
            </a:pPr>
            <a:endParaRPr/>
          </a:p>
          <a:p>
            <a:pPr>
              <a:lnSpc>
                <a:spcPct val="100000"/>
              </a:lnSpc>
            </a:pPr>
            <a:r>
              <a:rPr lang="pt-BR" sz="2000">
                <a:latin typeface="Times New Roman"/>
                <a:ea typeface="Microsoft YaHei"/>
              </a:rPr>
              <a:t>(OBSERVAÇÃO IMPORTANTE: a partir da medida 2, incluindo esta, a ideia é apresentar PROBLEMA e SOLUÇÃO. Sem antes apresentar o PROBLEMA, a solução sempre é desinteressante. Contudo, conhecendo o problema, vemos o porquê da solução).</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laceHolder 1"/>
          <p:cNvSpPr>
            <a:spLocks noGrp="1"/>
          </p:cNvSpPr>
          <p:nvPr>
            <p:ph type="body"/>
          </p:nvPr>
        </p:nvSpPr>
        <p:spPr>
          <a:xfrm>
            <a:off x="755280" y="5078160"/>
            <a:ext cx="6034680" cy="5484960"/>
          </a:xfrm>
          <a:prstGeom prst="rect">
            <a:avLst/>
          </a:prstGeom>
        </p:spPr>
        <p:txBody>
          <a:bodyPr lIns="0" tIns="0" rIns="0" bIns="0"/>
          <a:lstStyle/>
          <a:p>
            <a:pPr>
              <a:lnSpc>
                <a:spcPct val="100000"/>
              </a:lnSpc>
            </a:pPr>
            <a:r>
              <a:rPr lang="pt-BR" sz="2000">
                <a:latin typeface="Times New Roman"/>
                <a:ea typeface="Microsoft YaHei"/>
              </a:rPr>
              <a:t>A terceira medida objetiva tornar a corrupção um crime de alto risco. Hoje ela é um crime de alto benefício e baixo ou nenhum risco.</a:t>
            </a:r>
            <a:endParaRPr/>
          </a:p>
          <a:p>
            <a:pPr>
              <a:lnSpc>
                <a:spcPct val="100000"/>
              </a:lnSpc>
            </a:pPr>
            <a:endParaRPr/>
          </a:p>
          <a:p>
            <a:pPr>
              <a:lnSpc>
                <a:spcPct val="100000"/>
              </a:lnSpc>
            </a:pPr>
            <a:r>
              <a:rPr lang="pt-BR" sz="2000">
                <a:latin typeface="Times New Roman"/>
                <a:ea typeface="Microsoft YaHei"/>
              </a:rPr>
              <a:t>A pena dela é, hoje, uma piada de mau gosto, isso nos poucos casos em que chegamos à execução dela. Embora a pena vá de 2 a 12 anos, a pena efetivamente aplicada a réus de colarinho branco, no Brasil, fica perto do mínimo, dificilmente passando de 4 anos. Isso significa que a pessoa cumprirá a pena em regime aberto, que é um nada diante da ausência de casa do albergado e de fiscalização, isto é, a pessoa fica em sua casa normalmente, ou ainda a pena é substituída por penas alternativas, como doação de cestas básicas e prestação de serviços à comunidade.</a:t>
            </a:r>
            <a:endParaRPr/>
          </a:p>
          <a:p>
            <a:pPr>
              <a:lnSpc>
                <a:spcPct val="100000"/>
              </a:lnSpc>
            </a:pPr>
            <a:endParaRPr/>
          </a:p>
          <a:p>
            <a:pPr>
              <a:lnSpc>
                <a:spcPct val="100000"/>
              </a:lnSpc>
            </a:pPr>
            <a:r>
              <a:rPr lang="pt-BR" sz="2000">
                <a:latin typeface="Times New Roman"/>
                <a:ea typeface="Microsoft YaHei"/>
              </a:rPr>
              <a:t>Para piorar, essa pena leve é perdoada após um quarto ser cumprida por um decreto de indulto natalino que anualmente se repete. Assim, se foi condenada a 3 anos, cumprirá 9 meses de prestação de serviços à comunidade e doará algumas cestas básicas.</a:t>
            </a:r>
            <a:endParaRPr/>
          </a:p>
          <a:p>
            <a:pPr>
              <a:lnSpc>
                <a:spcPct val="100000"/>
              </a:lnSpc>
            </a:pPr>
            <a:endParaRPr/>
          </a:p>
          <a:p>
            <a:pPr>
              <a:lnSpc>
                <a:spcPct val="100000"/>
              </a:lnSpc>
            </a:pPr>
            <a:r>
              <a:rPr lang="pt-BR" sz="2000">
                <a:latin typeface="Times New Roman"/>
                <a:ea typeface="Microsoft YaHei"/>
              </a:rPr>
              <a:t>Para sanar esse problema, propusemos que a pena varie de 4 a 12 anos, ao invés de 2 a 12, como é hoje. Essa pequena mudança é valiosa, pois uma pena a partir de 4 anos passa a ser cumprida em regime semiaberto, como uma colônia penal agrícola.</a:t>
            </a:r>
            <a:endParaRPr/>
          </a:p>
          <a:p>
            <a:pPr>
              <a:lnSpc>
                <a:spcPct val="100000"/>
              </a:lnSpc>
            </a:pPr>
            <a:endParaRPr/>
          </a:p>
          <a:p>
            <a:pPr>
              <a:lnSpc>
                <a:spcPct val="100000"/>
              </a:lnSpc>
            </a:pPr>
            <a:r>
              <a:rPr lang="pt-BR" sz="2000">
                <a:latin typeface="Times New Roman"/>
                <a:ea typeface="Microsoft YaHei"/>
              </a:rPr>
              <a:t>Além disso, propusemos o escalonamento da pena de acordo com o valor do desvio. A corrupção acima de 80 mil reais passa a ser punida com pena de 7 a 15 anos. Acima de 800 mil, 10 a 18 anos. E acima de 8 milhões, 12 a 25 anos. Embora corrupção mate, e mate muitas pessoas, a pena ainda é inferior à pena de um homicídio qualificado.</a:t>
            </a:r>
            <a:endParaRPr/>
          </a:p>
          <a:p>
            <a:pPr>
              <a:lnSpc>
                <a:spcPct val="100000"/>
              </a:lnSpc>
            </a:pPr>
            <a:endParaRPr/>
          </a:p>
          <a:p>
            <a:pPr>
              <a:lnSpc>
                <a:spcPct val="100000"/>
              </a:lnSpc>
            </a:pPr>
            <a:r>
              <a:rPr lang="pt-BR" sz="2000">
                <a:latin typeface="Times New Roman"/>
                <a:ea typeface="Microsoft YaHei"/>
              </a:rPr>
              <a:t>Por fim, propusemos que a corrupção de valores superiores a 80 mil passe a ser crime hediondo. A corrupção rouba a comida, o remédio e a escola do brasileiro. Já passou da hora de reconhecermos a gravidade desse crime. Passando a ser hediondo, ele não poderá mais ser perdoado quando cumprida uma pequena parcela da pena.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PlaceHolder 1"/>
          <p:cNvSpPr>
            <a:spLocks noGrp="1"/>
          </p:cNvSpPr>
          <p:nvPr>
            <p:ph type="body"/>
          </p:nvPr>
        </p:nvSpPr>
        <p:spPr>
          <a:xfrm>
            <a:off x="755280" y="5078160"/>
            <a:ext cx="6034680" cy="4798440"/>
          </a:xfrm>
          <a:prstGeom prst="rect">
            <a:avLst/>
          </a:prstGeom>
        </p:spPr>
        <p:txBody>
          <a:bodyPr lIns="0" tIns="0" rIns="0" bIns="0"/>
          <a:lstStyle/>
          <a:p>
            <a:pPr>
              <a:lnSpc>
                <a:spcPct val="100000"/>
              </a:lnSpc>
            </a:pPr>
            <a:r>
              <a:rPr lang="pt-BR" sz="2000">
                <a:latin typeface="Times New Roman"/>
                <a:ea typeface="Microsoft YaHei"/>
              </a:rPr>
              <a:t>A quarta medida proposta objetiva agilizar o processamento dos crimes na Justiça, sem prejudicar em nada os direitos dos réus. O fato é que hoje o processo contra réus de colarinho branco demora mais de 10, 15 ou 20 anos.</a:t>
            </a:r>
            <a:endParaRPr/>
          </a:p>
          <a:p>
            <a:pPr>
              <a:lnSpc>
                <a:spcPct val="100000"/>
              </a:lnSpc>
            </a:pPr>
            <a:endParaRPr/>
          </a:p>
          <a:p>
            <a:pPr>
              <a:lnSpc>
                <a:spcPct val="100000"/>
              </a:lnSpc>
            </a:pPr>
            <a:r>
              <a:rPr lang="pt-BR" sz="2000">
                <a:latin typeface="Times New Roman"/>
                <a:ea typeface="Microsoft YaHei"/>
              </a:rPr>
              <a:t>Todo pai sabe do que eu estou falando. Se meu filho cometer uma travessura e eu disser a ele que vou colocá-lo de castigo depois de 12 ou 15 anos, não só ele vai se tornar um travesso profissional, como, pelo clima de impunidade em minha casa, eu vou estragar a irmã dele.</a:t>
            </a:r>
            <a:endParaRPr/>
          </a:p>
          <a:p>
            <a:pPr>
              <a:lnSpc>
                <a:spcPct val="100000"/>
              </a:lnSpc>
            </a:pPr>
            <a:endParaRPr/>
          </a:p>
          <a:p>
            <a:pPr>
              <a:lnSpc>
                <a:spcPct val="100000"/>
              </a:lnSpc>
            </a:pPr>
            <a:r>
              <a:rPr lang="pt-BR" sz="2000">
                <a:latin typeface="Times New Roman"/>
                <a:ea typeface="Microsoft YaHei"/>
              </a:rPr>
              <a:t>Propusemos, por exemplo, que os recursos extraordinário e especial, que hoje tramitam de modo sucessivo (um após o outro), passem a tramitar de modo simultâneo, por tratarem de questões totalmente diferentes. Isso já economizará metade do tempo nessas instâncias. Propusemos o fim dos embargos de declaração dos embargos de declaração dos embargos de declaração... Propusemos, ainda, que a sentença possa ser executada após o julgamento da corte de apelação, como acontece em grande parte dos países democráticos no mundo. Estabelecemos um marco de duração razoável do processo, e um gatilho de eficiência, para que os próprios tribunais sugiram mudanças para tornar mais efetivo o processo quando os processos demorarem em média mais do que o razoável. E muitas outras medidas nesse sentido.</a:t>
            </a:r>
            <a:endParaRPr/>
          </a:p>
          <a:p>
            <a:pPr>
              <a:lnSpc>
                <a:spcPct val="100000"/>
              </a:lnSpc>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ceHolder 1"/>
          <p:cNvSpPr>
            <a:spLocks noGrp="1"/>
          </p:cNvSpPr>
          <p:nvPr>
            <p:ph type="body"/>
          </p:nvPr>
        </p:nvSpPr>
        <p:spPr>
          <a:xfrm>
            <a:off x="755280" y="5078160"/>
            <a:ext cx="6034680" cy="4798440"/>
          </a:xfrm>
          <a:prstGeom prst="rect">
            <a:avLst/>
          </a:prstGeom>
        </p:spPr>
        <p:txBody>
          <a:bodyPr lIns="0" tIns="0" rIns="0" bIns="0"/>
          <a:lstStyle/>
          <a:p>
            <a:pPr>
              <a:lnSpc>
                <a:spcPct val="100000"/>
              </a:lnSpc>
            </a:pPr>
            <a:r>
              <a:rPr lang="pt-BR" sz="2000">
                <a:latin typeface="Times New Roman"/>
                <a:ea typeface="Microsoft YaHei"/>
              </a:rPr>
              <a:t>A quinta medida objetiva agilizar os processos de improbidade administrativa, que aplicam penalidades não criminais para atos ilícitos cometidos por funcionários públicos.</a:t>
            </a:r>
            <a:endParaRPr/>
          </a:p>
          <a:p>
            <a:pPr>
              <a:lnSpc>
                <a:spcPct val="100000"/>
              </a:lnSpc>
            </a:pPr>
            <a:endParaRPr/>
          </a:p>
          <a:p>
            <a:pPr>
              <a:lnSpc>
                <a:spcPct val="100000"/>
              </a:lnSpc>
            </a:pPr>
            <a:r>
              <a:rPr lang="pt-BR" sz="2000">
                <a:latin typeface="Times New Roman"/>
                <a:ea typeface="Microsoft YaHei"/>
              </a:rPr>
              <a:t>Isso foi feito pela especialização de varas para atos de improbidade e simplificando a fase inicial da ação, que hoje é duplicada.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PlaceHolder 1"/>
          <p:cNvSpPr>
            <a:spLocks noGrp="1"/>
          </p:cNvSpPr>
          <p:nvPr>
            <p:ph type="body"/>
          </p:nvPr>
        </p:nvSpPr>
        <p:spPr>
          <a:xfrm>
            <a:off x="755280" y="5078160"/>
            <a:ext cx="6034680" cy="4798440"/>
          </a:xfrm>
          <a:prstGeom prst="rect">
            <a:avLst/>
          </a:prstGeom>
        </p:spPr>
        <p:txBody>
          <a:bodyPr lIns="0" tIns="0" rIns="0" bIns="0"/>
          <a:lstStyle/>
          <a:p>
            <a:pPr>
              <a:lnSpc>
                <a:spcPct val="100000"/>
              </a:lnSpc>
            </a:pPr>
            <a:r>
              <a:rPr lang="pt-BR" sz="2000">
                <a:latin typeface="Times New Roman"/>
                <a:ea typeface="Microsoft YaHei"/>
              </a:rPr>
              <a:t>A sexta e a sétima medida objetivam fechar brechas na lei por onde criminosos de colarinho branco escapam.</a:t>
            </a:r>
            <a:endParaRPr/>
          </a:p>
          <a:p>
            <a:pPr>
              <a:lnSpc>
                <a:spcPct val="100000"/>
              </a:lnSpc>
            </a:pPr>
            <a:endParaRPr/>
          </a:p>
          <a:p>
            <a:pPr>
              <a:lnSpc>
                <a:spcPct val="100000"/>
              </a:lnSpc>
            </a:pPr>
            <a:r>
              <a:rPr lang="pt-BR" sz="2000">
                <a:latin typeface="Times New Roman"/>
                <a:ea typeface="Microsoft YaHei"/>
              </a:rPr>
              <a:t>A sexta muda o sistema prescricional. A prescrição é um cancelamento do caso penal pelo decurso do tempo. Foi criada como um remédio para estabilizar relações sociais quando o Estado não se mexe para punir alguém. Contudo, esse remédio é administrado em overdose pela lei, e mata o paciente junto com a doença. Isto é, a prescrição hoje acontece pelo simples decurso do tempo, pela demora do processamento do caso na Justiça, mesmo quando o Estado faz de tudo para punir o corrupto.</a:t>
            </a:r>
            <a:endParaRPr/>
          </a:p>
          <a:p>
            <a:pPr>
              <a:lnSpc>
                <a:spcPct val="100000"/>
              </a:lnSpc>
            </a:pPr>
            <a:endParaRPr/>
          </a:p>
          <a:p>
            <a:pPr>
              <a:lnSpc>
                <a:spcPct val="100000"/>
              </a:lnSpc>
            </a:pPr>
            <a:r>
              <a:rPr lang="pt-BR" sz="2000">
                <a:latin typeface="Times New Roman"/>
                <a:ea typeface="Microsoft YaHei"/>
              </a:rPr>
              <a:t>A prescrição, somada à demora dos processos, é uma máquina de produzir impunidade.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p:cNvSpPr>
          <p:nvPr>
            <p:ph type="body"/>
          </p:nvPr>
        </p:nvSpPr>
        <p:spPr>
          <a:xfrm>
            <a:off x="755280" y="5078160"/>
            <a:ext cx="6034680" cy="4798440"/>
          </a:xfrm>
          <a:prstGeom prst="rect">
            <a:avLst/>
          </a:prstGeom>
        </p:spPr>
        <p:txBody>
          <a:bodyPr lIns="0" tIns="0" rIns="0" bIns="0"/>
          <a:lstStyle/>
          <a:p>
            <a:pPr>
              <a:lnSpc>
                <a:spcPct val="100000"/>
              </a:lnSpc>
            </a:pPr>
            <a:r>
              <a:rPr lang="pt-BR" sz="2000">
                <a:latin typeface="Times New Roman"/>
                <a:ea typeface="Microsoft YaHei"/>
              </a:rPr>
              <a:t>Hoje, grandes casos penais são anulados inteiramente por erros de menor importância.</a:t>
            </a:r>
            <a:endParaRPr/>
          </a:p>
          <a:p>
            <a:pPr>
              <a:lnSpc>
                <a:spcPct val="100000"/>
              </a:lnSpc>
            </a:pPr>
            <a:endParaRPr/>
          </a:p>
          <a:p>
            <a:pPr>
              <a:lnSpc>
                <a:spcPct val="100000"/>
              </a:lnSpc>
            </a:pPr>
            <a:r>
              <a:rPr lang="pt-BR" sz="2000">
                <a:latin typeface="Times New Roman"/>
                <a:ea typeface="Microsoft YaHei"/>
              </a:rPr>
              <a:t>Todo trabalho humano complexo envolve erros. Juízes erram, promotores erram e advogados erram. Mas Você não coloca um prédio abaixo porque encontrou um furo num encanamento. Você conserta e segue em frente. Poucos são os erros que justificam derrubar um prédio.</a:t>
            </a:r>
            <a:endParaRPr/>
          </a:p>
          <a:p>
            <a:pPr>
              <a:lnSpc>
                <a:spcPct val="100000"/>
              </a:lnSpc>
            </a:pPr>
            <a:endParaRPr/>
          </a:p>
          <a:p>
            <a:pPr>
              <a:lnSpc>
                <a:spcPct val="100000"/>
              </a:lnSpc>
            </a:pPr>
            <a:r>
              <a:rPr lang="pt-BR" sz="2000">
                <a:latin typeface="Times New Roman"/>
                <a:ea typeface="Microsoft YaHei"/>
              </a:rPr>
              <a:t>A 7ª medida objetiva restringir os casos de anulação para casos em que ela é realmente a melhor solução. As mudanças estão de acordo com a prática de outros países democráticos de onde inclusive importamos nossa teoria de nulidades, como os Estados Unidos.</a:t>
            </a:r>
            <a:endParaRPr/>
          </a:p>
          <a:p>
            <a:pPr>
              <a:lnSpc>
                <a:spcPct val="100000"/>
              </a:lnSpc>
            </a:pPr>
            <a:endParaRPr/>
          </a:p>
          <a:p>
            <a:pPr>
              <a:lnSpc>
                <a:spcPct val="100000"/>
              </a:lnSpc>
            </a:pPr>
            <a:r>
              <a:rPr lang="pt-BR" sz="2000">
                <a:latin typeface="Times New Roman"/>
                <a:ea typeface="Microsoft YaHei"/>
              </a:rPr>
              <a:t>(OBSERVAÇÃO: para saber mais sobre o problema que é sanado com essa medida, Você pode ler artigo embasado em dissertação de mestrado de um dos procuradores da Lava Jato, que estudou exatamente como as grandes investigações já foram anuladas no Brasil: </a:t>
            </a:r>
            <a:r>
              <a:rPr lang="pt-BR" sz="2000" u="sng">
                <a:solidFill>
                  <a:srgbClr val="000000"/>
                </a:solidFill>
                <a:latin typeface="Times New Roman"/>
                <a:ea typeface="Microsoft YaHei"/>
              </a:rPr>
              <a:t>http://jota.info/stj-favorece-reus-de-colarinho-branco-diz-procurador-da-lava-jato</a:t>
            </a:r>
            <a:r>
              <a:rPr lang="pt-BR" sz="2000">
                <a:solidFill>
                  <a:srgbClr val="000000"/>
                </a:solidFill>
                <a:latin typeface="Times New Roman"/>
                <a:ea typeface="Microsoft YaHei"/>
              </a:rPr>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PlaceHolder 1"/>
          <p:cNvSpPr>
            <a:spLocks noGrp="1"/>
          </p:cNvSpPr>
          <p:nvPr>
            <p:ph type="body"/>
          </p:nvPr>
        </p:nvSpPr>
        <p:spPr>
          <a:xfrm>
            <a:off x="755280" y="5078160"/>
            <a:ext cx="6034680" cy="4798440"/>
          </a:xfrm>
          <a:prstGeom prst="rect">
            <a:avLst/>
          </a:prstGeom>
        </p:spPr>
        <p:txBody>
          <a:bodyPr lIns="0" tIns="0" rIns="0" bIns="0"/>
          <a:lstStyle/>
          <a:p>
            <a:pPr>
              <a:lnSpc>
                <a:spcPct val="100000"/>
              </a:lnSpc>
            </a:pPr>
            <a:r>
              <a:rPr lang="pt-BR" sz="2000">
                <a:latin typeface="Times New Roman"/>
                <a:ea typeface="Microsoft YaHei"/>
              </a:rPr>
              <a:t>A oitava medida cria o crime de caixa dois eleitoral, de lavagem de dinheiro eleitoral, e permitirá a responsabilização de partidos políticos que pratiquem corrupção.</a:t>
            </a:r>
            <a:endParaRPr/>
          </a:p>
          <a:p>
            <a:pPr>
              <a:lnSpc>
                <a:spcPct val="100000"/>
              </a:lnSpc>
            </a:pPr>
            <a:endParaRPr/>
          </a:p>
          <a:p>
            <a:pPr>
              <a:lnSpc>
                <a:spcPct val="100000"/>
              </a:lnSpc>
            </a:pPr>
            <a:r>
              <a:rPr lang="pt-BR" sz="2000">
                <a:latin typeface="Times New Roman"/>
                <a:ea typeface="Microsoft YaHei"/>
              </a:rPr>
              <a:t>É importante ressaltar que essa medida só valerá para casos futuros. Ela não permitirá a punição do passado, como o que se descobriu no caso Lava Jato.</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p:cNvSpPr>
          <p:nvPr>
            <p:ph type="body"/>
          </p:nvPr>
        </p:nvSpPr>
        <p:spPr>
          <a:xfrm>
            <a:off x="755280" y="5078160"/>
            <a:ext cx="6034680" cy="4798440"/>
          </a:xfrm>
          <a:prstGeom prst="rect">
            <a:avLst/>
          </a:prstGeom>
        </p:spPr>
        <p:txBody>
          <a:bodyPr lIns="0" tIns="0" rIns="0" bIns="0"/>
          <a:lstStyle/>
          <a:p>
            <a:pPr>
              <a:lnSpc>
                <a:spcPct val="100000"/>
              </a:lnSpc>
            </a:pPr>
            <a:r>
              <a:rPr lang="pt-BR" sz="2000">
                <a:latin typeface="Times New Roman"/>
                <a:ea typeface="Microsoft YaHei"/>
              </a:rPr>
              <a:t>Hoje, aquele que comete um crime fica livre para gastar ou esconder o dinheiro que desviou, ou mesmo para usá-lo para financiar sua defesa ou fuga.</a:t>
            </a:r>
            <a:endParaRPr/>
          </a:p>
          <a:p>
            <a:pPr>
              <a:lnSpc>
                <a:spcPct val="100000"/>
              </a:lnSpc>
            </a:pPr>
            <a:endParaRPr/>
          </a:p>
          <a:p>
            <a:pPr>
              <a:lnSpc>
                <a:spcPct val="100000"/>
              </a:lnSpc>
            </a:pPr>
            <a:r>
              <a:rPr lang="pt-BR" sz="2000">
                <a:latin typeface="Times New Roman"/>
                <a:ea typeface="Microsoft YaHei"/>
              </a:rPr>
              <a:t>Entendemos que a prisão antes do fim do processo deve ser excepcional, mas uma das razões excepcionais que a justificam deve ser para evitar a dissipação dos ativos desviados. Esse é o propósito da nona medida.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p:cNvSpPr>
          <p:nvPr>
            <p:ph type="body"/>
          </p:nvPr>
        </p:nvSpPr>
        <p:spPr>
          <a:xfrm>
            <a:off x="755280" y="5078160"/>
            <a:ext cx="6034680" cy="4798440"/>
          </a:xfrm>
          <a:prstGeom prst="rect">
            <a:avLst/>
          </a:prstGeom>
        </p:spPr>
        <p:txBody>
          <a:bodyPr lIns="0" tIns="0" rIns="0" bIns="0"/>
          <a:lstStyle/>
          <a:p>
            <a:pPr>
              <a:lnSpc>
                <a:spcPct val="100000"/>
              </a:lnSpc>
            </a:pPr>
            <a:r>
              <a:rPr lang="pt-BR" sz="2000">
                <a:latin typeface="Times New Roman"/>
                <a:ea typeface="Microsoft YaHei"/>
              </a:rPr>
              <a:t>Se as medidas 6 e 7 objetivavam fechar brechas da lei por onde criminosos escapam, a medida 10, por meio de 2 propostas, objetiva fechar brechas da lei por onde o dinheiro desviado escoa para o ralo.</a:t>
            </a:r>
            <a:endParaRPr/>
          </a:p>
          <a:p>
            <a:pPr>
              <a:lnSpc>
                <a:spcPct val="100000"/>
              </a:lnSpc>
            </a:pPr>
            <a:endParaRPr/>
          </a:p>
          <a:p>
            <a:pPr>
              <a:lnSpc>
                <a:spcPct val="100000"/>
              </a:lnSpc>
            </a:pPr>
            <a:r>
              <a:rPr lang="pt-BR" sz="2000">
                <a:latin typeface="Times New Roman"/>
                <a:ea typeface="Microsoft YaHei"/>
              </a:rPr>
              <a:t>A primeira proposta é a ação civil de extinção de domínio, que permite reaver dinheiro desviado mesmo quando o criminoso morre ou o processo penal se extingue por alguma razão, como prescrição. Essa ação existe em vários países, mas não no Brasil.</a:t>
            </a:r>
            <a:endParaRPr/>
          </a:p>
          <a:p>
            <a:pPr>
              <a:lnSpc>
                <a:spcPct val="100000"/>
              </a:lnSpc>
            </a:pPr>
            <a:endParaRPr/>
          </a:p>
          <a:p>
            <a:pPr>
              <a:lnSpc>
                <a:spcPct val="100000"/>
              </a:lnSpc>
            </a:pPr>
            <a:r>
              <a:rPr lang="pt-BR" sz="2000">
                <a:latin typeface="Times New Roman"/>
                <a:ea typeface="Microsoft YaHei"/>
              </a:rPr>
              <a:t>A segunda proposta é o confisco alargado. Esse confisco existe em vários países e é recomendado por convenções internacionais. A proposta permite que, no caso de crimes graves que geram muitos recursos, como tráfico e corrupção, seja confiscada a diferença entre o patrimônio legal da pessoa e o patrimônio global dela. Em outras palavras, confisca-se aquilo que não tem origem lícita.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4278600" y="10155600"/>
            <a:ext cx="3256560" cy="510840"/>
          </a:xfrm>
          <a:prstGeom prst="rect">
            <a:avLst/>
          </a:prstGeom>
          <a:noFill/>
          <a:ln>
            <a:noFill/>
          </a:ln>
        </p:spPr>
      </p:sp>
      <p:sp>
        <p:nvSpPr>
          <p:cNvPr id="166" name="CustomShape 2"/>
          <p:cNvSpPr/>
          <p:nvPr/>
        </p:nvSpPr>
        <p:spPr>
          <a:xfrm>
            <a:off x="756000" y="5078520"/>
            <a:ext cx="6031800" cy="4795200"/>
          </a:xfrm>
          <a:prstGeom prst="rect">
            <a:avLst/>
          </a:pr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4278600" y="10155240"/>
            <a:ext cx="3265560" cy="520200"/>
          </a:xfrm>
          <a:prstGeom prst="rect">
            <a:avLst/>
          </a:prstGeom>
          <a:noFill/>
          <a:ln>
            <a:noFill/>
          </a:ln>
        </p:spPr>
      </p:sp>
      <p:sp>
        <p:nvSpPr>
          <p:cNvPr id="145" name="CustomShape 2"/>
          <p:cNvSpPr/>
          <p:nvPr/>
        </p:nvSpPr>
        <p:spPr>
          <a:xfrm>
            <a:off x="713880" y="5078160"/>
            <a:ext cx="6040800" cy="4804200"/>
          </a:xfrm>
          <a:prstGeom prst="rect">
            <a:avLst/>
          </a:prstGeom>
          <a:noFill/>
          <a:ln>
            <a:noFill/>
          </a:ln>
        </p:spPr>
        <p:txBody>
          <a:bodyPr lIns="0" tIns="0" rIns="0" bIns="0"/>
          <a:lstStyle/>
          <a:p>
            <a:pPr>
              <a:lnSpc>
                <a:spcPct val="100000"/>
              </a:lnSpc>
              <a:buSzPct val="25000"/>
              <a:buFont typeface="StarSymbol"/>
              <a:buChar char="l"/>
            </a:pPr>
            <a:r>
              <a:rPr lang="pt-BR" sz="1200">
                <a:solidFill>
                  <a:srgbClr val="000000"/>
                </a:solidFill>
                <a:latin typeface="Times New Roman"/>
                <a:ea typeface="Microsoft YaHei"/>
              </a:rPr>
              <a:t>São 200 bilhões de reais, segundo dados da ONU.</a:t>
            </a:r>
            <a:endParaRPr/>
          </a:p>
          <a:p>
            <a:pPr>
              <a:lnSpc>
                <a:spcPct val="100000"/>
              </a:lnSpc>
            </a:pPr>
            <a:endParaRPr/>
          </a:p>
          <a:p>
            <a:pPr>
              <a:lnSpc>
                <a:spcPct val="100000"/>
              </a:lnSpc>
              <a:buSzPct val="25000"/>
              <a:buFont typeface="StarSymbol"/>
              <a:buChar char="l"/>
            </a:pPr>
            <a:r>
              <a:rPr lang="pt-BR" sz="1200">
                <a:solidFill>
                  <a:srgbClr val="000000"/>
                </a:solidFill>
                <a:latin typeface="Times New Roman"/>
                <a:ea typeface="Microsoft YaHei"/>
              </a:rPr>
              <a:t>é tanto dinheiro que é difícil de ter uma noção do que representa.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laceHolder 1"/>
          <p:cNvSpPr>
            <a:spLocks noGrp="1"/>
          </p:cNvSpPr>
          <p:nvPr>
            <p:ph type="body"/>
          </p:nvPr>
        </p:nvSpPr>
        <p:spPr>
          <a:xfrm>
            <a:off x="755280" y="5078160"/>
            <a:ext cx="6034680" cy="4798440"/>
          </a:xfrm>
          <a:prstGeom prst="rect">
            <a:avLst/>
          </a:prstGeom>
        </p:spPr>
        <p:txBody>
          <a:bodyPr lIns="0" tIns="0" rIns="0" bIns="0"/>
          <a:lstStyle/>
          <a:p>
            <a:pPr>
              <a:lnSpc>
                <a:spcPct val="100000"/>
              </a:lnSpc>
            </a:pPr>
            <a:r>
              <a:rPr lang="pt-BR" sz="2000">
                <a:latin typeface="Times New Roman"/>
                <a:ea typeface="Microsoft YaHei"/>
              </a:rPr>
              <a:t>Se Você quer saber mais sobre as 10 medidas, pode digitar no google “10 medidas contra a corrupção”, e a primeira página que aparecerá é a página das 10 medidas na internet. Clicando em “apoie”, no círculo que aparece em cima e na direita, Você encontra a íntegra das medidas assim como um sumário executivo.</a:t>
            </a:r>
            <a:endParaRPr/>
          </a:p>
          <a:p>
            <a:pPr>
              <a:lnSpc>
                <a:spcPct val="100000"/>
              </a:lnSpc>
            </a:pPr>
            <a:r>
              <a:rPr lang="pt-BR" sz="2000">
                <a:latin typeface="Times New Roman"/>
                <a:ea typeface="Microsoft YaHei"/>
              </a:rPr>
              <a:t>Há 3 níveis de aprofundamento para conhecer as 10 medidas: 1) o primeiro é o sumário de quatro páginas que vocês receberam na apostila. 2) o segundo é um sumário executivo, de pouco mais de 10 páginas; 3) o terceiro é a íntegra dos anteprojetos de lei e justificativas, com mais de cem páginas.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4278600" y="10155600"/>
            <a:ext cx="3256560" cy="510840"/>
          </a:xfrm>
          <a:prstGeom prst="rect">
            <a:avLst/>
          </a:prstGeom>
          <a:noFill/>
          <a:ln>
            <a:noFill/>
          </a:ln>
        </p:spPr>
      </p:sp>
      <p:sp>
        <p:nvSpPr>
          <p:cNvPr id="169" name="CustomShape 2"/>
          <p:cNvSpPr/>
          <p:nvPr/>
        </p:nvSpPr>
        <p:spPr>
          <a:xfrm>
            <a:off x="756000" y="5078520"/>
            <a:ext cx="6031800" cy="4795200"/>
          </a:xfrm>
          <a:prstGeom prst="rect">
            <a:avLst/>
          </a:pr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p:cNvSpPr>
          <p:nvPr>
            <p:ph type="body"/>
          </p:nvPr>
        </p:nvSpPr>
        <p:spPr>
          <a:xfrm>
            <a:off x="755280" y="5078160"/>
            <a:ext cx="6034680" cy="4798440"/>
          </a:xfrm>
          <a:prstGeom prst="rect">
            <a:avLst/>
          </a:prstGeom>
        </p:spPr>
        <p:txBody>
          <a:bodyPr lIns="0" tIns="0" rIns="0" bIns="0"/>
          <a:lstStyle/>
          <a:p>
            <a:pPr>
              <a:lnSpc>
                <a:spcPct val="100000"/>
              </a:lnSpc>
            </a:pPr>
            <a:r>
              <a:rPr lang="pt-BR" sz="2000">
                <a:latin typeface="Times New Roman"/>
                <a:ea typeface="Microsoft YaHei"/>
              </a:rPr>
              <a:t>Agradeço pela atenção de todos Vocês. Se o brasileiro é aquele que não desiste nunca, vamos dizer que a Igreja brasileira não vai desistir do nosso país.</a:t>
            </a:r>
            <a:endParaRPr/>
          </a:p>
          <a:p>
            <a:pPr>
              <a:lnSpc>
                <a:spcPct val="100000"/>
              </a:lnSpc>
            </a:pPr>
            <a:endParaRPr/>
          </a:p>
          <a:p>
            <a:pPr>
              <a:lnSpc>
                <a:spcPct val="100000"/>
              </a:lnSpc>
            </a:pPr>
            <a:r>
              <a:rPr lang="pt-BR" sz="2000">
                <a:latin typeface="Times New Roman"/>
                <a:ea typeface="Microsoft YaHei"/>
              </a:rPr>
              <a:t>SUGESTÃO: ao fim da apresentação, sugeriria que um pastor que aderiu ao movimento fizesse um apelo e uma oração. Uma boa proposta, para um evento de líderes indicados por pastores que já aderiram à causa, é separar em salas com a apostila de treinamento (pode ser obtida na página do facebook ou por meio do e-mail </a:t>
            </a:r>
            <a:r>
              <a:rPr lang="pt-BR" sz="2000" u="sng">
                <a:solidFill>
                  <a:srgbClr val="000000"/>
                </a:solidFill>
                <a:latin typeface="Times New Roman"/>
                <a:ea typeface="Microsoft YaHei"/>
              </a:rPr>
              <a:t>mude.jeito@gmail.com</a:t>
            </a:r>
            <a:r>
              <a:rPr lang="pt-BR" sz="2000">
                <a:solidFill>
                  <a:srgbClr val="000000"/>
                </a:solidFill>
                <a:latin typeface="Times New Roman"/>
                <a:ea typeface="Microsoft YaHei"/>
              </a:rPr>
              <a:t>) para brainstorming e estabelecimento de metas por instituição.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PlaceHolder 1"/>
          <p:cNvSpPr>
            <a:spLocks noGrp="1"/>
          </p:cNvSpPr>
          <p:nvPr>
            <p:ph type="body"/>
          </p:nvPr>
        </p:nvSpPr>
        <p:spPr>
          <a:xfrm>
            <a:off x="755280" y="5078160"/>
            <a:ext cx="6034680" cy="4798440"/>
          </a:xfrm>
          <a:prstGeom prst="rect">
            <a:avLst/>
          </a:prstGeom>
        </p:spPr>
        <p:txBody>
          <a:bodyPr lIns="0" tIns="0" rIns="0" bIns="0"/>
          <a:lstStyle/>
          <a:p>
            <a:pPr>
              <a:lnSpc>
                <a:spcPct val="100000"/>
              </a:lnSpc>
            </a:pPr>
            <a:r>
              <a:rPr lang="pt-BR" sz="2000">
                <a:latin typeface="Times New Roman"/>
                <a:ea typeface="Microsoft YaHei"/>
              </a:rPr>
              <a:t>E o caso Lava Jato, ele transformou o país? Fale com a pessoa ao seu lado, pergunte a opinião dela.</a:t>
            </a:r>
            <a:endParaRPr/>
          </a:p>
          <a:p>
            <a:pPr>
              <a:lnSpc>
                <a:spcPct val="100000"/>
              </a:lnSpc>
            </a:pPr>
            <a:endParaRPr/>
          </a:p>
          <a:p>
            <a:pPr>
              <a:lnSpc>
                <a:spcPct val="100000"/>
              </a:lnSpc>
            </a:pPr>
            <a:r>
              <a:rPr lang="pt-BR" sz="2000">
                <a:latin typeface="Times New Roman"/>
                <a:ea typeface="Microsoft YaHei"/>
              </a:rPr>
              <a:t>(Dar dois minutos para conversa).</a:t>
            </a:r>
            <a:endParaRPr/>
          </a:p>
          <a:p>
            <a:pPr>
              <a:lnSpc>
                <a:spcPct val="100000"/>
              </a:lnSpc>
            </a:pPr>
            <a:endParaRPr/>
          </a:p>
          <a:p>
            <a:pPr>
              <a:lnSpc>
                <a:spcPct val="100000"/>
              </a:lnSpc>
            </a:pPr>
            <a:r>
              <a:rPr lang="pt-BR" sz="2000">
                <a:latin typeface="Times New Roman"/>
                <a:ea typeface="Microsoft YaHei"/>
              </a:rPr>
              <a:t>A verdade é que o caso Lava Jato, embora seja um caso com bons resultados até o momento, não transformou o país. Esse caso, como os próprios procuradores do caso reconhecem publicamente, só tem efeitos para dentro dele. Ele pode nos trazer, se tudo der certo, a punição dos responsáveis e o ressarcimento de parte do dano. Mas ele não é capaz de, num passe de mágica, transformar para além dele.</a:t>
            </a:r>
            <a:endParaRPr/>
          </a:p>
          <a:p>
            <a:pPr>
              <a:lnSpc>
                <a:spcPct val="100000"/>
              </a:lnSpc>
            </a:pPr>
            <a:endParaRPr/>
          </a:p>
          <a:p>
            <a:pPr>
              <a:lnSpc>
                <a:spcPct val="100000"/>
              </a:lnSpc>
            </a:pPr>
            <a:r>
              <a:rPr lang="pt-BR" sz="2000">
                <a:latin typeface="Times New Roman"/>
                <a:ea typeface="Microsoft YaHei"/>
              </a:rPr>
              <a:t>Se a corrupção é um tumor, a Lava Jato está tratando de um tumor específico. O problema é que o sistema é cancerígeno. Ao mesmo tempo em que um tumor é tratado, inúmeros outros tumores surgem paralelamente.</a:t>
            </a:r>
            <a:endParaRPr/>
          </a:p>
          <a:p>
            <a:pPr>
              <a:lnSpc>
                <a:spcPct val="100000"/>
              </a:lnSpc>
            </a:pPr>
            <a:endParaRPr/>
          </a:p>
          <a:p>
            <a:pPr>
              <a:lnSpc>
                <a:spcPct val="100000"/>
              </a:lnSpc>
            </a:pPr>
            <a:r>
              <a:rPr lang="pt-BR" sz="2000">
                <a:latin typeface="Times New Roman"/>
                <a:ea typeface="Microsoft YaHei"/>
              </a:rPr>
              <a:t>Se queremos mudar o país, precisamos de uma reforma no sistema, nas estruturas de injustiça que propiciam ou permitem que a corrupção surja e se desenvolva.</a:t>
            </a:r>
            <a:endParaRPr/>
          </a:p>
          <a:p>
            <a:pPr>
              <a:lnSpc>
                <a:spcPct val="100000"/>
              </a:lnSpc>
            </a:pPr>
            <a:endParaRPr/>
          </a:p>
          <a:p>
            <a:pPr>
              <a:lnSpc>
                <a:spcPct val="100000"/>
              </a:lnSpc>
            </a:pPr>
            <a:r>
              <a:rPr lang="pt-BR" sz="2000">
                <a:latin typeface="Times New Roman"/>
                <a:ea typeface="Microsoft YaHei"/>
              </a:rPr>
              <a:t>Justamente por isso que os próprios procuradores da Lava Jato, preocupados com a esperança que estava sendo depositada sobre o caso, e com a incapacidade de produzir a transformação que a sociedade espera deles, gestaram 10 medidas contra a corrupção.</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4278600" y="10155600"/>
            <a:ext cx="3256560" cy="510840"/>
          </a:xfrm>
          <a:prstGeom prst="rect">
            <a:avLst/>
          </a:prstGeom>
          <a:noFill/>
          <a:ln>
            <a:noFill/>
          </a:ln>
        </p:spPr>
      </p:sp>
      <p:sp>
        <p:nvSpPr>
          <p:cNvPr id="148" name="CustomShape 2"/>
          <p:cNvSpPr/>
          <p:nvPr/>
        </p:nvSpPr>
        <p:spPr>
          <a:xfrm>
            <a:off x="756000" y="5078520"/>
            <a:ext cx="6031800" cy="4795200"/>
          </a:xfrm>
          <a:prstGeom prst="rect">
            <a:avLst/>
          </a:prstGeom>
          <a:noFill/>
          <a:ln>
            <a:noFill/>
          </a:ln>
        </p:spPr>
        <p:txBody>
          <a:bodyPr lIns="0" tIns="0" rIns="0" bIns="0"/>
          <a:lstStyle/>
          <a:p>
            <a:pPr>
              <a:lnSpc>
                <a:spcPct val="100000"/>
              </a:lnSpc>
            </a:pPr>
            <a:r>
              <a:rPr lang="pt-BR" sz="1400">
                <a:solidFill>
                  <a:srgbClr val="000000"/>
                </a:solidFill>
                <a:latin typeface="Times New Roman"/>
                <a:ea typeface="Microsoft YaHei"/>
              </a:rPr>
              <a:t>E qual é o papel da sociedade?</a:t>
            </a:r>
            <a:endParaRPr/>
          </a:p>
          <a:p>
            <a:pPr>
              <a:lnSpc>
                <a:spcPct val="100000"/>
              </a:lnSpc>
            </a:pPr>
            <a:endParaRPr/>
          </a:p>
          <a:p>
            <a:pPr>
              <a:lnSpc>
                <a:spcPct val="100000"/>
              </a:lnSpc>
            </a:pPr>
            <a:r>
              <a:rPr lang="pt-BR" sz="1400">
                <a:solidFill>
                  <a:srgbClr val="000000"/>
                </a:solidFill>
                <a:latin typeface="Times New Roman"/>
                <a:ea typeface="Microsoft YaHei"/>
              </a:rPr>
              <a:t>O que nós podemos fazer para construir muros contra impunidade e a corrupção?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p:cNvSpPr>
          <p:nvPr>
            <p:ph type="body"/>
          </p:nvPr>
        </p:nvSpPr>
        <p:spPr>
          <a:xfrm>
            <a:off x="755280" y="5078160"/>
            <a:ext cx="6034680" cy="4798440"/>
          </a:xfrm>
          <a:prstGeom prst="rect">
            <a:avLst/>
          </a:prstGeom>
        </p:spPr>
        <p:txBody>
          <a:bodyPr lIns="0" tIns="0" rIns="0" bIns="0"/>
          <a:lstStyle/>
          <a:p>
            <a:pPr>
              <a:lnSpc>
                <a:spcPct val="100000"/>
              </a:lnSpc>
            </a:pPr>
            <a:r>
              <a:rPr lang="pt-BR" sz="2000">
                <a:latin typeface="Times New Roman"/>
                <a:ea typeface="Microsoft YaHei"/>
              </a:rPr>
              <a:t>Se queremos construir muros e proteger nossa sociedade da corrupção e da impunidade, precisamos das 10 medidas contra a corrupção e a impunidade propostas pelo Ministério Público Federal, as quais são capazes de produzir uma reforma sistêmica. Elas são um muro para proteger nosso povo.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ustomShape 1"/>
          <p:cNvSpPr/>
          <p:nvPr/>
        </p:nvSpPr>
        <p:spPr>
          <a:xfrm>
            <a:off x="4278600" y="10155600"/>
            <a:ext cx="3256560" cy="510840"/>
          </a:xfrm>
          <a:prstGeom prst="rect">
            <a:avLst/>
          </a:prstGeom>
          <a:noFill/>
          <a:ln>
            <a:noFill/>
          </a:ln>
        </p:spPr>
      </p:sp>
      <p:sp>
        <p:nvSpPr>
          <p:cNvPr id="151" name="CustomShape 2"/>
          <p:cNvSpPr/>
          <p:nvPr/>
        </p:nvSpPr>
        <p:spPr>
          <a:xfrm>
            <a:off x="756000" y="5078520"/>
            <a:ext cx="6031800" cy="4795200"/>
          </a:xfrm>
          <a:prstGeom prst="rect">
            <a:avLst/>
          </a:prstGeom>
          <a:noFill/>
          <a:ln>
            <a:noFill/>
          </a:ln>
        </p:spPr>
        <p:txBody>
          <a:bodyPr lIns="0" tIns="0" rIns="0" bIns="0"/>
          <a:lstStyle/>
          <a:p>
            <a:pPr>
              <a:lnSpc>
                <a:spcPct val="100000"/>
              </a:lnSpc>
            </a:pPr>
            <a:endParaRPr/>
          </a:p>
          <a:p>
            <a:pPr>
              <a:lnSpc>
                <a:spcPct val="100000"/>
              </a:lnSpc>
            </a:pPr>
            <a:r>
              <a:rPr lang="pt-BR" sz="1400">
                <a:solidFill>
                  <a:srgbClr val="000000"/>
                </a:solidFill>
                <a:latin typeface="Times New Roman"/>
                <a:ea typeface="Microsoft YaHei"/>
              </a:rPr>
              <a:t>o que podemos fazer para mudar o sistema, para evitarmos o surgimento de novos casos? P</a:t>
            </a:r>
            <a:endParaRPr/>
          </a:p>
          <a:p>
            <a:pPr>
              <a:lnSpc>
                <a:spcPct val="100000"/>
              </a:lnSpc>
            </a:pPr>
            <a:r>
              <a:rPr lang="pt-BR" sz="1400">
                <a:solidFill>
                  <a:srgbClr val="000000"/>
                </a:solidFill>
                <a:latin typeface="Times New Roman"/>
                <a:ea typeface="Microsoft YaHei"/>
              </a:rPr>
              <a:t>odemos, como sociedade:</a:t>
            </a:r>
            <a:endParaRPr/>
          </a:p>
          <a:p>
            <a:pPr>
              <a:lnSpc>
                <a:spcPct val="100000"/>
              </a:lnSpc>
            </a:pPr>
            <a:endParaRPr/>
          </a:p>
          <a:p>
            <a:pPr>
              <a:lnSpc>
                <a:spcPct val="100000"/>
              </a:lnSpc>
            </a:pPr>
            <a:r>
              <a:rPr lang="pt-BR" sz="1400">
                <a:solidFill>
                  <a:srgbClr val="000000"/>
                </a:solidFill>
                <a:latin typeface="Times New Roman"/>
                <a:ea typeface="Microsoft YaHei"/>
              </a:rPr>
              <a:t>1) Cobrar mudanças sistêmicas de nossos parlamentares.</a:t>
            </a:r>
            <a:endParaRPr/>
          </a:p>
          <a:p>
            <a:pPr>
              <a:lnSpc>
                <a:spcPct val="100000"/>
              </a:lnSpc>
            </a:pPr>
            <a:endParaRPr/>
          </a:p>
          <a:p>
            <a:pPr>
              <a:lnSpc>
                <a:spcPct val="100000"/>
              </a:lnSpc>
            </a:pPr>
            <a:r>
              <a:rPr lang="pt-BR" sz="1400">
                <a:solidFill>
                  <a:srgbClr val="000000"/>
                </a:solidFill>
                <a:latin typeface="Times New Roman"/>
                <a:ea typeface="Microsoft YaHei"/>
              </a:rPr>
              <a:t>2) Apoiar medidas e projetos que promoverão, se aprovados, reformas sistêmicas.</a:t>
            </a:r>
            <a:endParaRPr/>
          </a:p>
          <a:p>
            <a:pPr>
              <a:lnSpc>
                <a:spcPct val="100000"/>
              </a:lnSpc>
            </a:pPr>
            <a:endParaRPr/>
          </a:p>
          <a:p>
            <a:pPr>
              <a:lnSpc>
                <a:spcPct val="100000"/>
              </a:lnSpc>
            </a:pPr>
            <a:r>
              <a:rPr lang="pt-BR" sz="1400" b="1">
                <a:solidFill>
                  <a:srgbClr val="000000"/>
                </a:solidFill>
                <a:latin typeface="Times New Roman"/>
                <a:ea typeface="Microsoft YaHei"/>
              </a:rPr>
              <a:t>3) Propor medidas e projetos.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p:cNvSpPr>
          <p:nvPr>
            <p:ph type="body"/>
          </p:nvPr>
        </p:nvSpPr>
        <p:spPr>
          <a:xfrm>
            <a:off x="755280" y="5078160"/>
            <a:ext cx="6034680" cy="4798440"/>
          </a:xfrm>
          <a:prstGeom prst="rect">
            <a:avLst/>
          </a:prstGeom>
        </p:spPr>
        <p:txBody>
          <a:bodyPr lIns="0" tIns="0" rIns="0" bIns="0"/>
          <a:lstStyle/>
          <a:p>
            <a:pPr>
              <a:lnSpc>
                <a:spcPct val="100000"/>
              </a:lnSpc>
            </a:pPr>
            <a:r>
              <a:rPr lang="pt-BR" sz="2000">
                <a:latin typeface="Times New Roman"/>
                <a:ea typeface="Microsoft YaHei"/>
              </a:rPr>
              <a:t>Hoje apresentaremos, especialmente, uma importante iniciativa contra a corrupção por meio da qual a Igreja, aderindo e apoiando, pode ser um agente de transformação de nosso país, que são as 10 medidas contra a corrupção do Ministério Público. Apresentaremos, ao fim, um desafio de engajamento para conseguirmos implementar essas mudanças.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4278600" y="10155600"/>
            <a:ext cx="3256560" cy="510840"/>
          </a:xfrm>
          <a:prstGeom prst="rect">
            <a:avLst/>
          </a:prstGeom>
          <a:noFill/>
          <a:ln>
            <a:noFill/>
          </a:ln>
        </p:spPr>
      </p:sp>
      <p:sp>
        <p:nvSpPr>
          <p:cNvPr id="154" name="CustomShape 2"/>
          <p:cNvSpPr/>
          <p:nvPr/>
        </p:nvSpPr>
        <p:spPr>
          <a:xfrm>
            <a:off x="555480" y="5126760"/>
            <a:ext cx="6031800" cy="4795200"/>
          </a:xfrm>
          <a:prstGeom prst="rect">
            <a:avLst/>
          </a:prstGeom>
          <a:noFill/>
          <a:ln>
            <a:noFill/>
          </a:ln>
        </p:spPr>
        <p:txBody>
          <a:bodyPr lIns="0" tIns="0" rIns="0" bIns="0"/>
          <a:lstStyle/>
          <a:p>
            <a:pPr>
              <a:lnSpc>
                <a:spcPct val="100000"/>
              </a:lnSpc>
            </a:pPr>
            <a:r>
              <a:rPr lang="pt-BR" sz="1400">
                <a:solidFill>
                  <a:srgbClr val="000000"/>
                </a:solidFill>
                <a:latin typeface="Times New Roman"/>
                <a:ea typeface="Microsoft YaHei"/>
              </a:rPr>
              <a:t>As 10 medidas são compostas de 20 anteprojetos de lei,</a:t>
            </a:r>
            <a:endParaRPr/>
          </a:p>
          <a:p>
            <a:pPr>
              <a:lnSpc>
                <a:spcPct val="100000"/>
              </a:lnSpc>
            </a:pPr>
            <a:endParaRPr/>
          </a:p>
          <a:p>
            <a:pPr>
              <a:lnSpc>
                <a:spcPct val="100000"/>
              </a:lnSpc>
            </a:pPr>
            <a:r>
              <a:rPr lang="pt-BR" sz="1400">
                <a:solidFill>
                  <a:srgbClr val="000000"/>
                </a:solidFill>
                <a:latin typeface="Times New Roman"/>
                <a:ea typeface="Microsoft YaHei"/>
              </a:rPr>
              <a:t>de conteúdo não corporativo</a:t>
            </a:r>
            <a:endParaRPr/>
          </a:p>
          <a:p>
            <a:pPr>
              <a:lnSpc>
                <a:spcPct val="100000"/>
              </a:lnSpc>
            </a:pPr>
            <a:endParaRPr/>
          </a:p>
          <a:p>
            <a:pPr>
              <a:lnSpc>
                <a:spcPct val="100000"/>
              </a:lnSpc>
            </a:pPr>
            <a:r>
              <a:rPr lang="pt-BR" sz="1400">
                <a:solidFill>
                  <a:srgbClr val="000000"/>
                </a:solidFill>
                <a:latin typeface="Times New Roman"/>
                <a:ea typeface="Microsoft YaHei"/>
              </a:rPr>
              <a:t>buscam  mudanças pontuais com o máximo de impacto positivo possível.</a:t>
            </a:r>
            <a:endParaRPr/>
          </a:p>
          <a:p>
            <a:pPr>
              <a:lnSpc>
                <a:spcPct val="100000"/>
              </a:lnSpc>
            </a:pPr>
            <a:endParaRPr/>
          </a:p>
          <a:p>
            <a:pPr>
              <a:lnSpc>
                <a:spcPct val="100000"/>
              </a:lnSpc>
            </a:pPr>
            <a:r>
              <a:rPr lang="pt-BR" sz="1400">
                <a:solidFill>
                  <a:srgbClr val="000000"/>
                </a:solidFill>
                <a:latin typeface="Times New Roman"/>
                <a:ea typeface="Microsoft YaHei"/>
              </a:rPr>
              <a:t>Estão calcadas em 3 pilaress:</a:t>
            </a:r>
            <a:endParaRPr/>
          </a:p>
          <a:p>
            <a:pPr>
              <a:lnSpc>
                <a:spcPct val="100000"/>
              </a:lnSpc>
            </a:pPr>
            <a:endParaRPr/>
          </a:p>
          <a:p>
            <a:pPr>
              <a:lnSpc>
                <a:spcPct val="100000"/>
              </a:lnSpc>
            </a:pPr>
            <a:r>
              <a:rPr lang="pt-BR" sz="1400">
                <a:solidFill>
                  <a:srgbClr val="000000"/>
                </a:solidFill>
                <a:latin typeface="Times New Roman"/>
                <a:ea typeface="Microsoft YaHei"/>
              </a:rPr>
              <a:t>prevenção contra a corrupção;</a:t>
            </a:r>
            <a:endParaRPr/>
          </a:p>
          <a:p>
            <a:pPr>
              <a:lnSpc>
                <a:spcPct val="100000"/>
              </a:lnSpc>
            </a:pPr>
            <a:endParaRPr/>
          </a:p>
          <a:p>
            <a:pPr>
              <a:lnSpc>
                <a:spcPct val="100000"/>
              </a:lnSpc>
            </a:pPr>
            <a:r>
              <a:rPr lang="pt-BR" sz="1400">
                <a:solidFill>
                  <a:srgbClr val="000000"/>
                </a:solidFill>
                <a:latin typeface="Times New Roman"/>
                <a:ea typeface="Microsoft YaHei"/>
              </a:rPr>
              <a:t> punição e recuperação do dinheiro desviado</a:t>
            </a:r>
            <a:endParaRPr/>
          </a:p>
          <a:p>
            <a:pPr>
              <a:lnSpc>
                <a:spcPct val="100000"/>
              </a:lnSpc>
            </a:pPr>
            <a:endParaRPr/>
          </a:p>
          <a:p>
            <a:pPr>
              <a:lnSpc>
                <a:spcPct val="100000"/>
              </a:lnSpc>
            </a:pPr>
            <a:r>
              <a:rPr lang="pt-BR" sz="1400">
                <a:solidFill>
                  <a:srgbClr val="000000"/>
                </a:solidFill>
                <a:latin typeface="Times New Roman"/>
                <a:ea typeface="Microsoft YaHei"/>
              </a:rPr>
              <a:t>e fim da impunidade.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p:cNvSpPr>
          <p:nvPr>
            <p:ph type="body"/>
          </p:nvPr>
        </p:nvSpPr>
        <p:spPr>
          <a:xfrm>
            <a:off x="755280" y="5078160"/>
            <a:ext cx="6034680" cy="4798440"/>
          </a:xfrm>
          <a:prstGeom prst="rect">
            <a:avLst/>
          </a:prstGeom>
        </p:spPr>
        <p:txBody>
          <a:bodyPr lIns="0" tIns="0" rIns="0" bIns="0"/>
          <a:lstStyle/>
          <a:p>
            <a:pPr>
              <a:lnSpc>
                <a:spcPct val="100000"/>
              </a:lnSpc>
            </a:pPr>
            <a:r>
              <a:rPr lang="pt-BR" sz="2000">
                <a:latin typeface="Times New Roman"/>
                <a:ea typeface="Microsoft YaHei"/>
              </a:rPr>
              <a:t>Além das duas primeiras propostas que já comentei, dentro da primeira medida, ainda tem uma terceira proposta.</a:t>
            </a:r>
            <a:endParaRPr/>
          </a:p>
          <a:p>
            <a:pPr>
              <a:lnSpc>
                <a:spcPct val="100000"/>
              </a:lnSpc>
            </a:pPr>
            <a:endParaRPr/>
          </a:p>
          <a:p>
            <a:pPr>
              <a:lnSpc>
                <a:spcPct val="100000"/>
              </a:lnSpc>
            </a:pPr>
            <a:r>
              <a:rPr lang="pt-BR" sz="2000">
                <a:latin typeface="Times New Roman"/>
                <a:ea typeface="Microsoft YaHei"/>
              </a:rPr>
              <a:t>c) Hoje, se um cidadão procura o Ministério Público para relatar um fato grave, com a condição de que sua identidade seja mantida em sigilo, o MP não tem muito o que fazer. Ou aquela pessoa vai para casa e vai fazer uma notícia anônima, que não tem muita força para começar uma investigação, ou ela aceitará o risco de ser identificada, ou ficará em silêncio.</a:t>
            </a:r>
            <a:endParaRPr/>
          </a:p>
          <a:p>
            <a:pPr>
              <a:lnSpc>
                <a:spcPct val="100000"/>
              </a:lnSpc>
            </a:pPr>
            <a:endParaRPr/>
          </a:p>
          <a:p>
            <a:pPr>
              <a:lnSpc>
                <a:spcPct val="100000"/>
              </a:lnSpc>
            </a:pPr>
            <a:r>
              <a:rPr lang="pt-BR" sz="2000">
                <a:latin typeface="Times New Roman"/>
                <a:ea typeface="Microsoft YaHei"/>
              </a:rPr>
              <a:t>Essa terceira proposta da primeira medida cria a possibilidade de proteger a identidade e a segurança daquele cidadão que pode contribuir com a apuração de crimes graves, como corrução.</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24" name="PlaceHolder 2"/>
          <p:cNvSpPr>
            <a:spLocks noGrp="1"/>
          </p:cNvSpPr>
          <p:nvPr>
            <p:ph type="body"/>
          </p:nvPr>
        </p:nvSpPr>
        <p:spPr>
          <a:xfrm>
            <a:off x="504000" y="1768680"/>
            <a:ext cx="9072000" cy="2090880"/>
          </a:xfrm>
          <a:prstGeom prst="rect">
            <a:avLst/>
          </a:prstGeom>
        </p:spPr>
        <p:txBody>
          <a:bodyPr wrap="none" lIns="0" tIns="0" rIns="0" bIns="0"/>
          <a:lstStyle/>
          <a:p>
            <a:endParaRPr/>
          </a:p>
        </p:txBody>
      </p:sp>
      <p:sp>
        <p:nvSpPr>
          <p:cNvPr id="25" name="PlaceHolder 3"/>
          <p:cNvSpPr>
            <a:spLocks noGrp="1"/>
          </p:cNvSpPr>
          <p:nvPr>
            <p:ph type="body"/>
          </p:nvPr>
        </p:nvSpPr>
        <p:spPr>
          <a:xfrm>
            <a:off x="504000" y="4058640"/>
            <a:ext cx="9072000" cy="209088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504000" y="1768680"/>
            <a:ext cx="4426920" cy="2090880"/>
          </a:xfrm>
          <a:prstGeom prst="rect">
            <a:avLst/>
          </a:prstGeom>
        </p:spPr>
        <p:txBody>
          <a:bodyPr wrap="none" lIns="0" tIns="0" rIns="0" bIns="0"/>
          <a:lstStyle/>
          <a:p>
            <a:endParaRPr/>
          </a:p>
        </p:txBody>
      </p:sp>
      <p:sp>
        <p:nvSpPr>
          <p:cNvPr id="28" name="PlaceHolder 3"/>
          <p:cNvSpPr>
            <a:spLocks noGrp="1"/>
          </p:cNvSpPr>
          <p:nvPr>
            <p:ph type="body"/>
          </p:nvPr>
        </p:nvSpPr>
        <p:spPr>
          <a:xfrm>
            <a:off x="5152680" y="1768680"/>
            <a:ext cx="4426920" cy="2090880"/>
          </a:xfrm>
          <a:prstGeom prst="rect">
            <a:avLst/>
          </a:prstGeom>
        </p:spPr>
        <p:txBody>
          <a:bodyPr wrap="none" lIns="0" tIns="0" rIns="0" bIns="0"/>
          <a:lstStyle/>
          <a:p>
            <a:endParaRPr/>
          </a:p>
        </p:txBody>
      </p:sp>
      <p:sp>
        <p:nvSpPr>
          <p:cNvPr id="29" name="PlaceHolder 4"/>
          <p:cNvSpPr>
            <a:spLocks noGrp="1"/>
          </p:cNvSpPr>
          <p:nvPr>
            <p:ph type="body"/>
          </p:nvPr>
        </p:nvSpPr>
        <p:spPr>
          <a:xfrm>
            <a:off x="5152680" y="4058640"/>
            <a:ext cx="4426920" cy="2090880"/>
          </a:xfrm>
          <a:prstGeom prst="rect">
            <a:avLst/>
          </a:prstGeom>
        </p:spPr>
        <p:txBody>
          <a:bodyPr wrap="none" lIns="0" tIns="0" rIns="0" bIns="0"/>
          <a:lstStyle/>
          <a:p>
            <a:endParaRPr/>
          </a:p>
        </p:txBody>
      </p:sp>
      <p:sp>
        <p:nvSpPr>
          <p:cNvPr id="30" name="PlaceHolder 5"/>
          <p:cNvSpPr>
            <a:spLocks noGrp="1"/>
          </p:cNvSpPr>
          <p:nvPr>
            <p:ph type="body"/>
          </p:nvPr>
        </p:nvSpPr>
        <p:spPr>
          <a:xfrm>
            <a:off x="504000" y="4058640"/>
            <a:ext cx="4426920" cy="209088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32" name="PlaceHolder 2"/>
          <p:cNvSpPr>
            <a:spLocks noGrp="1"/>
          </p:cNvSpPr>
          <p:nvPr>
            <p:ph type="body"/>
          </p:nvPr>
        </p:nvSpPr>
        <p:spPr>
          <a:xfrm>
            <a:off x="504000" y="1768680"/>
            <a:ext cx="9072000" cy="4384080"/>
          </a:xfrm>
          <a:prstGeom prst="rect">
            <a:avLst/>
          </a:prstGeom>
        </p:spPr>
        <p:txBody>
          <a:bodyPr wrap="none" lIns="0" tIns="0" rIns="0" bIns="0"/>
          <a:lstStyle/>
          <a:p>
            <a:endParaRPr/>
          </a:p>
        </p:txBody>
      </p:sp>
      <p:sp>
        <p:nvSpPr>
          <p:cNvPr id="33" name="PlaceHolder 3"/>
          <p:cNvSpPr>
            <a:spLocks noGrp="1"/>
          </p:cNvSpPr>
          <p:nvPr>
            <p:ph type="body"/>
          </p:nvPr>
        </p:nvSpPr>
        <p:spPr>
          <a:xfrm>
            <a:off x="504000" y="1768680"/>
            <a:ext cx="9072000" cy="4384080"/>
          </a:xfrm>
          <a:prstGeom prst="rect">
            <a:avLst/>
          </a:prstGeom>
        </p:spPr>
        <p:txBody>
          <a:bodyPr wrap="none" lIns="0" tIns="0" rIns="0" bIns="0"/>
          <a:lstStyle/>
          <a:p>
            <a:endParaRPr/>
          </a:p>
        </p:txBody>
      </p:sp>
      <p:pic>
        <p:nvPicPr>
          <p:cNvPr id="34" name="Imagem 33"/>
          <p:cNvPicPr/>
          <p:nvPr/>
        </p:nvPicPr>
        <p:blipFill>
          <a:blip r:embed="rId2" cstate="print"/>
          <a:stretch>
            <a:fillRect/>
          </a:stretch>
        </p:blipFill>
        <p:spPr>
          <a:xfrm>
            <a:off x="2292480" y="1768680"/>
            <a:ext cx="5494680" cy="4384080"/>
          </a:xfrm>
          <a:prstGeom prst="rect">
            <a:avLst/>
          </a:prstGeom>
          <a:ln>
            <a:noFill/>
          </a:ln>
        </p:spPr>
      </p:pic>
      <p:pic>
        <p:nvPicPr>
          <p:cNvPr id="35" name="Imagem 34"/>
          <p:cNvPicPr/>
          <p:nvPr/>
        </p:nvPicPr>
        <p:blipFill>
          <a:blip r:embed="rId2" cstate="print"/>
          <a:stretch>
            <a:fillRect/>
          </a:stretch>
        </p:blipFill>
        <p:spPr>
          <a:xfrm>
            <a:off x="2292480" y="1768680"/>
            <a:ext cx="5494680" cy="43840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39" name="PlaceHolder 2"/>
          <p:cNvSpPr>
            <a:spLocks noGrp="1"/>
          </p:cNvSpPr>
          <p:nvPr>
            <p:ph type="subTitle"/>
          </p:nvPr>
        </p:nvSpPr>
        <p:spPr>
          <a:xfrm>
            <a:off x="504000" y="1768680"/>
            <a:ext cx="9072000" cy="438444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41" name="PlaceHolder 2"/>
          <p:cNvSpPr>
            <a:spLocks noGrp="1"/>
          </p:cNvSpPr>
          <p:nvPr>
            <p:ph type="body"/>
          </p:nvPr>
        </p:nvSpPr>
        <p:spPr>
          <a:xfrm>
            <a:off x="504000" y="1768680"/>
            <a:ext cx="9072000" cy="438408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43" name="PlaceHolder 2"/>
          <p:cNvSpPr>
            <a:spLocks noGrp="1"/>
          </p:cNvSpPr>
          <p:nvPr>
            <p:ph type="body"/>
          </p:nvPr>
        </p:nvSpPr>
        <p:spPr>
          <a:xfrm>
            <a:off x="504000" y="1768680"/>
            <a:ext cx="4426920" cy="4384080"/>
          </a:xfrm>
          <a:prstGeom prst="rect">
            <a:avLst/>
          </a:prstGeom>
        </p:spPr>
        <p:txBody>
          <a:bodyPr wrap="none" lIns="0" tIns="0" rIns="0" bIns="0"/>
          <a:lstStyle/>
          <a:p>
            <a:endParaRPr/>
          </a:p>
        </p:txBody>
      </p:sp>
      <p:sp>
        <p:nvSpPr>
          <p:cNvPr id="44" name="PlaceHolder 3"/>
          <p:cNvSpPr>
            <a:spLocks noGrp="1"/>
          </p:cNvSpPr>
          <p:nvPr>
            <p:ph type="body"/>
          </p:nvPr>
        </p:nvSpPr>
        <p:spPr>
          <a:xfrm>
            <a:off x="5152680" y="1768680"/>
            <a:ext cx="4426920" cy="438408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504000" y="301320"/>
            <a:ext cx="9072000" cy="585072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48" name="PlaceHolder 2"/>
          <p:cNvSpPr>
            <a:spLocks noGrp="1"/>
          </p:cNvSpPr>
          <p:nvPr>
            <p:ph type="body"/>
          </p:nvPr>
        </p:nvSpPr>
        <p:spPr>
          <a:xfrm>
            <a:off x="504000" y="1768680"/>
            <a:ext cx="4426920" cy="2090880"/>
          </a:xfrm>
          <a:prstGeom prst="rect">
            <a:avLst/>
          </a:prstGeom>
        </p:spPr>
        <p:txBody>
          <a:bodyPr wrap="none" lIns="0" tIns="0" rIns="0" bIns="0"/>
          <a:lstStyle/>
          <a:p>
            <a:endParaRPr/>
          </a:p>
        </p:txBody>
      </p:sp>
      <p:sp>
        <p:nvSpPr>
          <p:cNvPr id="49" name="PlaceHolder 3"/>
          <p:cNvSpPr>
            <a:spLocks noGrp="1"/>
          </p:cNvSpPr>
          <p:nvPr>
            <p:ph type="body"/>
          </p:nvPr>
        </p:nvSpPr>
        <p:spPr>
          <a:xfrm>
            <a:off x="504000" y="4058640"/>
            <a:ext cx="4426920" cy="2090880"/>
          </a:xfrm>
          <a:prstGeom prst="rect">
            <a:avLst/>
          </a:prstGeom>
        </p:spPr>
        <p:txBody>
          <a:bodyPr wrap="none" lIns="0" tIns="0" rIns="0" bIns="0"/>
          <a:lstStyle/>
          <a:p>
            <a:endParaRPr/>
          </a:p>
        </p:txBody>
      </p:sp>
      <p:sp>
        <p:nvSpPr>
          <p:cNvPr id="50" name="PlaceHolder 4"/>
          <p:cNvSpPr>
            <a:spLocks noGrp="1"/>
          </p:cNvSpPr>
          <p:nvPr>
            <p:ph type="body"/>
          </p:nvPr>
        </p:nvSpPr>
        <p:spPr>
          <a:xfrm>
            <a:off x="5152680" y="1768680"/>
            <a:ext cx="4426920" cy="438408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3" name="PlaceHolder 2"/>
          <p:cNvSpPr>
            <a:spLocks noGrp="1"/>
          </p:cNvSpPr>
          <p:nvPr>
            <p:ph type="subTitle"/>
          </p:nvPr>
        </p:nvSpPr>
        <p:spPr>
          <a:xfrm>
            <a:off x="504000" y="1768680"/>
            <a:ext cx="9072000" cy="438444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52" name="PlaceHolder 2"/>
          <p:cNvSpPr>
            <a:spLocks noGrp="1"/>
          </p:cNvSpPr>
          <p:nvPr>
            <p:ph type="body"/>
          </p:nvPr>
        </p:nvSpPr>
        <p:spPr>
          <a:xfrm>
            <a:off x="504000" y="1768680"/>
            <a:ext cx="4426920" cy="4384080"/>
          </a:xfrm>
          <a:prstGeom prst="rect">
            <a:avLst/>
          </a:prstGeom>
        </p:spPr>
        <p:txBody>
          <a:bodyPr wrap="none" lIns="0" tIns="0" rIns="0" bIns="0"/>
          <a:lstStyle/>
          <a:p>
            <a:endParaRPr/>
          </a:p>
        </p:txBody>
      </p:sp>
      <p:sp>
        <p:nvSpPr>
          <p:cNvPr id="53" name="PlaceHolder 3"/>
          <p:cNvSpPr>
            <a:spLocks noGrp="1"/>
          </p:cNvSpPr>
          <p:nvPr>
            <p:ph type="body"/>
          </p:nvPr>
        </p:nvSpPr>
        <p:spPr>
          <a:xfrm>
            <a:off x="5152680" y="1768680"/>
            <a:ext cx="4426920" cy="2090880"/>
          </a:xfrm>
          <a:prstGeom prst="rect">
            <a:avLst/>
          </a:prstGeom>
        </p:spPr>
        <p:txBody>
          <a:bodyPr wrap="none" lIns="0" tIns="0" rIns="0" bIns="0"/>
          <a:lstStyle/>
          <a:p>
            <a:endParaRPr/>
          </a:p>
        </p:txBody>
      </p:sp>
      <p:sp>
        <p:nvSpPr>
          <p:cNvPr id="54" name="PlaceHolder 4"/>
          <p:cNvSpPr>
            <a:spLocks noGrp="1"/>
          </p:cNvSpPr>
          <p:nvPr>
            <p:ph type="body"/>
          </p:nvPr>
        </p:nvSpPr>
        <p:spPr>
          <a:xfrm>
            <a:off x="5152680" y="4058640"/>
            <a:ext cx="4426920" cy="209088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56" name="PlaceHolder 2"/>
          <p:cNvSpPr>
            <a:spLocks noGrp="1"/>
          </p:cNvSpPr>
          <p:nvPr>
            <p:ph type="body"/>
          </p:nvPr>
        </p:nvSpPr>
        <p:spPr>
          <a:xfrm>
            <a:off x="504000" y="1768680"/>
            <a:ext cx="4426920" cy="2090880"/>
          </a:xfrm>
          <a:prstGeom prst="rect">
            <a:avLst/>
          </a:prstGeom>
        </p:spPr>
        <p:txBody>
          <a:bodyPr wrap="none" lIns="0" tIns="0" rIns="0" bIns="0"/>
          <a:lstStyle/>
          <a:p>
            <a:endParaRPr/>
          </a:p>
        </p:txBody>
      </p:sp>
      <p:sp>
        <p:nvSpPr>
          <p:cNvPr id="57" name="PlaceHolder 3"/>
          <p:cNvSpPr>
            <a:spLocks noGrp="1"/>
          </p:cNvSpPr>
          <p:nvPr>
            <p:ph type="body"/>
          </p:nvPr>
        </p:nvSpPr>
        <p:spPr>
          <a:xfrm>
            <a:off x="5152680" y="1768680"/>
            <a:ext cx="4426920" cy="2090880"/>
          </a:xfrm>
          <a:prstGeom prst="rect">
            <a:avLst/>
          </a:prstGeom>
        </p:spPr>
        <p:txBody>
          <a:bodyPr wrap="none" lIns="0" tIns="0" rIns="0" bIns="0"/>
          <a:lstStyle/>
          <a:p>
            <a:endParaRPr/>
          </a:p>
        </p:txBody>
      </p:sp>
      <p:sp>
        <p:nvSpPr>
          <p:cNvPr id="58" name="PlaceHolder 4"/>
          <p:cNvSpPr>
            <a:spLocks noGrp="1"/>
          </p:cNvSpPr>
          <p:nvPr>
            <p:ph type="body"/>
          </p:nvPr>
        </p:nvSpPr>
        <p:spPr>
          <a:xfrm>
            <a:off x="504000" y="4058640"/>
            <a:ext cx="9072000" cy="209088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60" name="PlaceHolder 2"/>
          <p:cNvSpPr>
            <a:spLocks noGrp="1"/>
          </p:cNvSpPr>
          <p:nvPr>
            <p:ph type="body"/>
          </p:nvPr>
        </p:nvSpPr>
        <p:spPr>
          <a:xfrm>
            <a:off x="504000" y="1768680"/>
            <a:ext cx="9072000" cy="2090880"/>
          </a:xfrm>
          <a:prstGeom prst="rect">
            <a:avLst/>
          </a:prstGeom>
        </p:spPr>
        <p:txBody>
          <a:bodyPr wrap="none" lIns="0" tIns="0" rIns="0" bIns="0"/>
          <a:lstStyle/>
          <a:p>
            <a:endParaRPr/>
          </a:p>
        </p:txBody>
      </p:sp>
      <p:sp>
        <p:nvSpPr>
          <p:cNvPr id="61" name="PlaceHolder 3"/>
          <p:cNvSpPr>
            <a:spLocks noGrp="1"/>
          </p:cNvSpPr>
          <p:nvPr>
            <p:ph type="body"/>
          </p:nvPr>
        </p:nvSpPr>
        <p:spPr>
          <a:xfrm>
            <a:off x="504000" y="4058640"/>
            <a:ext cx="9072000" cy="209088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63" name="PlaceHolder 2"/>
          <p:cNvSpPr>
            <a:spLocks noGrp="1"/>
          </p:cNvSpPr>
          <p:nvPr>
            <p:ph type="body"/>
          </p:nvPr>
        </p:nvSpPr>
        <p:spPr>
          <a:xfrm>
            <a:off x="504000" y="1768680"/>
            <a:ext cx="4426920" cy="2090880"/>
          </a:xfrm>
          <a:prstGeom prst="rect">
            <a:avLst/>
          </a:prstGeom>
        </p:spPr>
        <p:txBody>
          <a:bodyPr wrap="none" lIns="0" tIns="0" rIns="0" bIns="0"/>
          <a:lstStyle/>
          <a:p>
            <a:endParaRPr/>
          </a:p>
        </p:txBody>
      </p:sp>
      <p:sp>
        <p:nvSpPr>
          <p:cNvPr id="64" name="PlaceHolder 3"/>
          <p:cNvSpPr>
            <a:spLocks noGrp="1"/>
          </p:cNvSpPr>
          <p:nvPr>
            <p:ph type="body"/>
          </p:nvPr>
        </p:nvSpPr>
        <p:spPr>
          <a:xfrm>
            <a:off x="5152680" y="1768680"/>
            <a:ext cx="4426920" cy="2090880"/>
          </a:xfrm>
          <a:prstGeom prst="rect">
            <a:avLst/>
          </a:prstGeom>
        </p:spPr>
        <p:txBody>
          <a:bodyPr wrap="none" lIns="0" tIns="0" rIns="0" bIns="0"/>
          <a:lstStyle/>
          <a:p>
            <a:endParaRPr/>
          </a:p>
        </p:txBody>
      </p:sp>
      <p:sp>
        <p:nvSpPr>
          <p:cNvPr id="65" name="PlaceHolder 4"/>
          <p:cNvSpPr>
            <a:spLocks noGrp="1"/>
          </p:cNvSpPr>
          <p:nvPr>
            <p:ph type="body"/>
          </p:nvPr>
        </p:nvSpPr>
        <p:spPr>
          <a:xfrm>
            <a:off x="5152680" y="4058640"/>
            <a:ext cx="4426920" cy="2090880"/>
          </a:xfrm>
          <a:prstGeom prst="rect">
            <a:avLst/>
          </a:prstGeom>
        </p:spPr>
        <p:txBody>
          <a:bodyPr wrap="none" lIns="0" tIns="0" rIns="0" bIns="0"/>
          <a:lstStyle/>
          <a:p>
            <a:endParaRPr/>
          </a:p>
        </p:txBody>
      </p:sp>
      <p:sp>
        <p:nvSpPr>
          <p:cNvPr id="66" name="PlaceHolder 5"/>
          <p:cNvSpPr>
            <a:spLocks noGrp="1"/>
          </p:cNvSpPr>
          <p:nvPr>
            <p:ph type="body"/>
          </p:nvPr>
        </p:nvSpPr>
        <p:spPr>
          <a:xfrm>
            <a:off x="504000" y="4058640"/>
            <a:ext cx="4426920" cy="209088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68" name="PlaceHolder 2"/>
          <p:cNvSpPr>
            <a:spLocks noGrp="1"/>
          </p:cNvSpPr>
          <p:nvPr>
            <p:ph type="body"/>
          </p:nvPr>
        </p:nvSpPr>
        <p:spPr>
          <a:xfrm>
            <a:off x="504000" y="1768680"/>
            <a:ext cx="9072000" cy="4384080"/>
          </a:xfrm>
          <a:prstGeom prst="rect">
            <a:avLst/>
          </a:prstGeom>
        </p:spPr>
        <p:txBody>
          <a:bodyPr wrap="none" lIns="0" tIns="0" rIns="0" bIns="0"/>
          <a:lstStyle/>
          <a:p>
            <a:endParaRPr/>
          </a:p>
        </p:txBody>
      </p:sp>
      <p:sp>
        <p:nvSpPr>
          <p:cNvPr id="69" name="PlaceHolder 3"/>
          <p:cNvSpPr>
            <a:spLocks noGrp="1"/>
          </p:cNvSpPr>
          <p:nvPr>
            <p:ph type="body"/>
          </p:nvPr>
        </p:nvSpPr>
        <p:spPr>
          <a:xfrm>
            <a:off x="504000" y="1768680"/>
            <a:ext cx="9072000" cy="4384080"/>
          </a:xfrm>
          <a:prstGeom prst="rect">
            <a:avLst/>
          </a:prstGeom>
        </p:spPr>
        <p:txBody>
          <a:bodyPr wrap="none" lIns="0" tIns="0" rIns="0" bIns="0"/>
          <a:lstStyle/>
          <a:p>
            <a:endParaRPr/>
          </a:p>
        </p:txBody>
      </p:sp>
      <p:pic>
        <p:nvPicPr>
          <p:cNvPr id="70" name="Imagem 69"/>
          <p:cNvPicPr/>
          <p:nvPr/>
        </p:nvPicPr>
        <p:blipFill>
          <a:blip r:embed="rId2" cstate="print"/>
          <a:stretch>
            <a:fillRect/>
          </a:stretch>
        </p:blipFill>
        <p:spPr>
          <a:xfrm>
            <a:off x="2292480" y="1768680"/>
            <a:ext cx="5494680" cy="4384080"/>
          </a:xfrm>
          <a:prstGeom prst="rect">
            <a:avLst/>
          </a:prstGeom>
          <a:ln>
            <a:noFill/>
          </a:ln>
        </p:spPr>
      </p:pic>
      <p:pic>
        <p:nvPicPr>
          <p:cNvPr id="71" name="Imagem 70"/>
          <p:cNvPicPr/>
          <p:nvPr/>
        </p:nvPicPr>
        <p:blipFill>
          <a:blip r:embed="rId2" cstate="print"/>
          <a:stretch>
            <a:fillRect/>
          </a:stretch>
        </p:blipFill>
        <p:spPr>
          <a:xfrm>
            <a:off x="2292480" y="1768680"/>
            <a:ext cx="5494680" cy="43840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5" name="PlaceHolder 2"/>
          <p:cNvSpPr>
            <a:spLocks noGrp="1"/>
          </p:cNvSpPr>
          <p:nvPr>
            <p:ph type="body"/>
          </p:nvPr>
        </p:nvSpPr>
        <p:spPr>
          <a:xfrm>
            <a:off x="504000" y="1768680"/>
            <a:ext cx="9072000" cy="43840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7" name="PlaceHolder 2"/>
          <p:cNvSpPr>
            <a:spLocks noGrp="1"/>
          </p:cNvSpPr>
          <p:nvPr>
            <p:ph type="body"/>
          </p:nvPr>
        </p:nvSpPr>
        <p:spPr>
          <a:xfrm>
            <a:off x="504000" y="1768680"/>
            <a:ext cx="4426920" cy="4384080"/>
          </a:xfrm>
          <a:prstGeom prst="rect">
            <a:avLst/>
          </a:prstGeom>
        </p:spPr>
        <p:txBody>
          <a:bodyPr wrap="none" lIns="0" tIns="0" rIns="0" bIns="0"/>
          <a:lstStyle/>
          <a:p>
            <a:endParaRPr/>
          </a:p>
        </p:txBody>
      </p:sp>
      <p:sp>
        <p:nvSpPr>
          <p:cNvPr id="8" name="PlaceHolder 3"/>
          <p:cNvSpPr>
            <a:spLocks noGrp="1"/>
          </p:cNvSpPr>
          <p:nvPr>
            <p:ph type="body"/>
          </p:nvPr>
        </p:nvSpPr>
        <p:spPr>
          <a:xfrm>
            <a:off x="5152680" y="1768680"/>
            <a:ext cx="4426920" cy="438408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72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12" name="PlaceHolder 2"/>
          <p:cNvSpPr>
            <a:spLocks noGrp="1"/>
          </p:cNvSpPr>
          <p:nvPr>
            <p:ph type="body"/>
          </p:nvPr>
        </p:nvSpPr>
        <p:spPr>
          <a:xfrm>
            <a:off x="504000" y="1768680"/>
            <a:ext cx="4426920" cy="2090880"/>
          </a:xfrm>
          <a:prstGeom prst="rect">
            <a:avLst/>
          </a:prstGeom>
        </p:spPr>
        <p:txBody>
          <a:bodyPr wrap="none" lIns="0" tIns="0" rIns="0" bIns="0"/>
          <a:lstStyle/>
          <a:p>
            <a:endParaRPr/>
          </a:p>
        </p:txBody>
      </p:sp>
      <p:sp>
        <p:nvSpPr>
          <p:cNvPr id="13" name="PlaceHolder 3"/>
          <p:cNvSpPr>
            <a:spLocks noGrp="1"/>
          </p:cNvSpPr>
          <p:nvPr>
            <p:ph type="body"/>
          </p:nvPr>
        </p:nvSpPr>
        <p:spPr>
          <a:xfrm>
            <a:off x="504000" y="4058640"/>
            <a:ext cx="4426920" cy="2090880"/>
          </a:xfrm>
          <a:prstGeom prst="rect">
            <a:avLst/>
          </a:prstGeom>
        </p:spPr>
        <p:txBody>
          <a:bodyPr wrap="none" lIns="0" tIns="0" rIns="0" bIns="0"/>
          <a:lstStyle/>
          <a:p>
            <a:endParaRPr/>
          </a:p>
        </p:txBody>
      </p:sp>
      <p:sp>
        <p:nvSpPr>
          <p:cNvPr id="14" name="PlaceHolder 4"/>
          <p:cNvSpPr>
            <a:spLocks noGrp="1"/>
          </p:cNvSpPr>
          <p:nvPr>
            <p:ph type="body"/>
          </p:nvPr>
        </p:nvSpPr>
        <p:spPr>
          <a:xfrm>
            <a:off x="5152680" y="1768680"/>
            <a:ext cx="4426920" cy="43840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16" name="PlaceHolder 2"/>
          <p:cNvSpPr>
            <a:spLocks noGrp="1"/>
          </p:cNvSpPr>
          <p:nvPr>
            <p:ph type="body"/>
          </p:nvPr>
        </p:nvSpPr>
        <p:spPr>
          <a:xfrm>
            <a:off x="504000" y="1768680"/>
            <a:ext cx="4426920" cy="4384080"/>
          </a:xfrm>
          <a:prstGeom prst="rect">
            <a:avLst/>
          </a:prstGeom>
        </p:spPr>
        <p:txBody>
          <a:bodyPr wrap="none" lIns="0" tIns="0" rIns="0" bIns="0"/>
          <a:lstStyle/>
          <a:p>
            <a:endParaRPr/>
          </a:p>
        </p:txBody>
      </p:sp>
      <p:sp>
        <p:nvSpPr>
          <p:cNvPr id="17" name="PlaceHolder 3"/>
          <p:cNvSpPr>
            <a:spLocks noGrp="1"/>
          </p:cNvSpPr>
          <p:nvPr>
            <p:ph type="body"/>
          </p:nvPr>
        </p:nvSpPr>
        <p:spPr>
          <a:xfrm>
            <a:off x="5152680" y="1768680"/>
            <a:ext cx="4426920" cy="2090880"/>
          </a:xfrm>
          <a:prstGeom prst="rect">
            <a:avLst/>
          </a:prstGeom>
        </p:spPr>
        <p:txBody>
          <a:bodyPr wrap="none" lIns="0" tIns="0" rIns="0" bIns="0"/>
          <a:lstStyle/>
          <a:p>
            <a:endParaRPr/>
          </a:p>
        </p:txBody>
      </p:sp>
      <p:sp>
        <p:nvSpPr>
          <p:cNvPr id="18" name="PlaceHolder 4"/>
          <p:cNvSpPr>
            <a:spLocks noGrp="1"/>
          </p:cNvSpPr>
          <p:nvPr>
            <p:ph type="body"/>
          </p:nvPr>
        </p:nvSpPr>
        <p:spPr>
          <a:xfrm>
            <a:off x="5152680" y="4058640"/>
            <a:ext cx="4426920" cy="209088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2160"/>
          </a:xfrm>
          <a:prstGeom prst="rect">
            <a:avLst/>
          </a:prstGeom>
        </p:spPr>
        <p:txBody>
          <a:bodyPr wrap="none" lIns="0" tIns="0" rIns="0" bIns="0" anchor="ctr"/>
          <a:lstStyle/>
          <a:p>
            <a:pPr algn="ctr"/>
            <a:endParaRPr/>
          </a:p>
        </p:txBody>
      </p:sp>
      <p:sp>
        <p:nvSpPr>
          <p:cNvPr id="20" name="PlaceHolder 2"/>
          <p:cNvSpPr>
            <a:spLocks noGrp="1"/>
          </p:cNvSpPr>
          <p:nvPr>
            <p:ph type="body"/>
          </p:nvPr>
        </p:nvSpPr>
        <p:spPr>
          <a:xfrm>
            <a:off x="504000" y="1768680"/>
            <a:ext cx="4426920" cy="2090880"/>
          </a:xfrm>
          <a:prstGeom prst="rect">
            <a:avLst/>
          </a:prstGeom>
        </p:spPr>
        <p:txBody>
          <a:bodyPr wrap="none" lIns="0" tIns="0" rIns="0" bIns="0"/>
          <a:lstStyle/>
          <a:p>
            <a:endParaRPr/>
          </a:p>
        </p:txBody>
      </p:sp>
      <p:sp>
        <p:nvSpPr>
          <p:cNvPr id="21" name="PlaceHolder 3"/>
          <p:cNvSpPr>
            <a:spLocks noGrp="1"/>
          </p:cNvSpPr>
          <p:nvPr>
            <p:ph type="body"/>
          </p:nvPr>
        </p:nvSpPr>
        <p:spPr>
          <a:xfrm>
            <a:off x="5152680" y="1768680"/>
            <a:ext cx="4426920" cy="2090880"/>
          </a:xfrm>
          <a:prstGeom prst="rect">
            <a:avLst/>
          </a:prstGeom>
        </p:spPr>
        <p:txBody>
          <a:bodyPr wrap="none" lIns="0" tIns="0" rIns="0" bIns="0"/>
          <a:lstStyle/>
          <a:p>
            <a:endParaRPr/>
          </a:p>
        </p:txBody>
      </p:sp>
      <p:sp>
        <p:nvSpPr>
          <p:cNvPr id="22" name="PlaceHolder 4"/>
          <p:cNvSpPr>
            <a:spLocks noGrp="1"/>
          </p:cNvSpPr>
          <p:nvPr>
            <p:ph type="body"/>
          </p:nvPr>
        </p:nvSpPr>
        <p:spPr>
          <a:xfrm>
            <a:off x="504000" y="4058640"/>
            <a:ext cx="9072000" cy="209088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cstate="print"/>
          <a:tile/>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wrap="none" lIns="0" tIns="0" rIns="0" bIns="0" anchor="ctr"/>
          <a:lstStyle/>
          <a:p>
            <a:pPr algn="ctr"/>
            <a:r>
              <a:rPr lang="pt-BR"/>
              <a:t>Clique para editar o formato do texto do título</a:t>
            </a:r>
            <a:endParaRPr/>
          </a:p>
        </p:txBody>
      </p:sp>
      <p:sp>
        <p:nvSpPr>
          <p:cNvPr id="3" name="PlaceHolder 2"/>
          <p:cNvSpPr>
            <a:spLocks noGrp="1"/>
          </p:cNvSpPr>
          <p:nvPr>
            <p:ph type="body"/>
          </p:nvPr>
        </p:nvSpPr>
        <p:spPr>
          <a:xfrm>
            <a:off x="504000" y="1768680"/>
            <a:ext cx="9072000" cy="4384080"/>
          </a:xfrm>
          <a:prstGeom prst="rect">
            <a:avLst/>
          </a:prstGeom>
        </p:spPr>
        <p:txBody>
          <a:bodyPr wrap="none" lIns="0" tIns="0" rIns="0" bIns="0"/>
          <a:lstStyle/>
          <a:p>
            <a:pPr>
              <a:buSzPct val="25000"/>
              <a:buFont typeface="StarSymbol"/>
              <a:buChar char=""/>
            </a:pPr>
            <a:r>
              <a:rPr lang="pt-BR"/>
              <a:t>Clique para editar o formato do texto da estrutura de tópicos</a:t>
            </a:r>
            <a:endParaRPr/>
          </a:p>
          <a:p>
            <a:pPr lvl="1">
              <a:buSzPct val="25000"/>
              <a:buFont typeface="StarSymbol"/>
              <a:buChar char=""/>
            </a:pPr>
            <a:r>
              <a:rPr lang="pt-BR"/>
              <a:t>2.º Nível da estrutura de tópicos</a:t>
            </a:r>
            <a:endParaRPr/>
          </a:p>
          <a:p>
            <a:pPr lvl="2">
              <a:buSzPct val="25000"/>
              <a:buFont typeface="StarSymbol"/>
              <a:buChar char=""/>
            </a:pPr>
            <a:r>
              <a:rPr lang="pt-BR"/>
              <a:t>3.º Nível da estrutura de tópicos</a:t>
            </a:r>
            <a:endParaRPr/>
          </a:p>
          <a:p>
            <a:pPr lvl="3">
              <a:buSzPct val="25000"/>
              <a:buFont typeface="StarSymbol"/>
              <a:buChar char=""/>
            </a:pPr>
            <a:r>
              <a:rPr lang="pt-BR"/>
              <a:t>4.º Nível da estrutura de tópicos</a:t>
            </a:r>
            <a:endParaRPr/>
          </a:p>
          <a:p>
            <a:pPr lvl="4">
              <a:buSzPct val="25000"/>
              <a:buFont typeface="StarSymbol"/>
              <a:buChar char=""/>
            </a:pPr>
            <a:r>
              <a:rPr lang="pt-BR"/>
              <a:t>5.º Nível da estrutura de tópicos</a:t>
            </a:r>
            <a:endParaRPr/>
          </a:p>
          <a:p>
            <a:pPr lvl="5">
              <a:buSzPct val="25000"/>
              <a:buFont typeface="StarSymbol"/>
              <a:buChar char=""/>
            </a:pPr>
            <a:r>
              <a:rPr lang="pt-BR"/>
              <a:t>6.º Nível da estrutura de tópicos</a:t>
            </a:r>
            <a:endParaRPr/>
          </a:p>
          <a:p>
            <a:pPr lvl="6">
              <a:buSzPct val="25000"/>
              <a:buFont typeface="StarSymbol"/>
              <a:buChar char=""/>
            </a:pPr>
            <a:r>
              <a:rPr lang="pt-BR"/>
              <a:t>7.º Nível da estrutura de tópicos</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cstate="print"/>
          <a:tile/>
        </a:blip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504000" y="301320"/>
            <a:ext cx="9072000" cy="1261800"/>
          </a:xfrm>
          <a:prstGeom prst="rect">
            <a:avLst/>
          </a:prstGeom>
        </p:spPr>
        <p:txBody>
          <a:bodyPr wrap="none" lIns="0" tIns="0" rIns="0" bIns="0" anchor="ctr"/>
          <a:lstStyle/>
          <a:p>
            <a:pPr algn="ctr"/>
            <a:r>
              <a:rPr lang="pt-BR"/>
              <a:t>Clique para editar o formato do texto do título</a:t>
            </a:r>
            <a:endParaRPr/>
          </a:p>
        </p:txBody>
      </p:sp>
      <p:sp>
        <p:nvSpPr>
          <p:cNvPr id="37" name="PlaceHolder 2"/>
          <p:cNvSpPr>
            <a:spLocks noGrp="1"/>
          </p:cNvSpPr>
          <p:nvPr>
            <p:ph type="body"/>
          </p:nvPr>
        </p:nvSpPr>
        <p:spPr>
          <a:xfrm>
            <a:off x="504000" y="1768680"/>
            <a:ext cx="9072000" cy="4384080"/>
          </a:xfrm>
          <a:prstGeom prst="rect">
            <a:avLst/>
          </a:prstGeom>
        </p:spPr>
        <p:txBody>
          <a:bodyPr wrap="none" lIns="0" tIns="0" rIns="0" bIns="0"/>
          <a:lstStyle/>
          <a:p>
            <a:pPr>
              <a:buSzPct val="25000"/>
              <a:buFont typeface="StarSymbol"/>
              <a:buChar char=""/>
            </a:pPr>
            <a:r>
              <a:rPr lang="pt-BR"/>
              <a:t>Clique para editar o formato do texto da estrutura de tópicos</a:t>
            </a:r>
            <a:endParaRPr/>
          </a:p>
          <a:p>
            <a:pPr lvl="1">
              <a:buSzPct val="25000"/>
              <a:buFont typeface="StarSymbol"/>
              <a:buChar char=""/>
            </a:pPr>
            <a:r>
              <a:rPr lang="pt-BR"/>
              <a:t>2.º Nível da estrutura de tópicos</a:t>
            </a:r>
            <a:endParaRPr/>
          </a:p>
          <a:p>
            <a:pPr lvl="2">
              <a:buSzPct val="25000"/>
              <a:buFont typeface="StarSymbol"/>
              <a:buChar char=""/>
            </a:pPr>
            <a:r>
              <a:rPr lang="pt-BR"/>
              <a:t>3.º Nível da estrutura de tópicos</a:t>
            </a:r>
            <a:endParaRPr/>
          </a:p>
          <a:p>
            <a:pPr lvl="3">
              <a:buSzPct val="25000"/>
              <a:buFont typeface="StarSymbol"/>
              <a:buChar char=""/>
            </a:pPr>
            <a:r>
              <a:rPr lang="pt-BR"/>
              <a:t>4.º Nível da estrutura de tópicos</a:t>
            </a:r>
            <a:endParaRPr/>
          </a:p>
          <a:p>
            <a:pPr lvl="4">
              <a:buSzPct val="25000"/>
              <a:buFont typeface="StarSymbol"/>
              <a:buChar char=""/>
            </a:pPr>
            <a:r>
              <a:rPr lang="pt-BR"/>
              <a:t>5.º Nível da estrutura de tópicos</a:t>
            </a:r>
            <a:endParaRPr/>
          </a:p>
          <a:p>
            <a:pPr lvl="5">
              <a:buSzPct val="25000"/>
              <a:buFont typeface="StarSymbol"/>
              <a:buChar char=""/>
            </a:pPr>
            <a:r>
              <a:rPr lang="pt-BR"/>
              <a:t>6.º Nível da estrutura de tópicos</a:t>
            </a:r>
            <a:endParaRPr/>
          </a:p>
          <a:p>
            <a:pPr lvl="6">
              <a:buSzPct val="25000"/>
              <a:buFont typeface="StarSymbol"/>
              <a:buChar char=""/>
            </a:pPr>
            <a:r>
              <a:rPr lang="pt-BR"/>
              <a:t>7.º Nível da estrutura de tópicos</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en 76"/>
          <p:cNvPicPr/>
          <p:nvPr/>
        </p:nvPicPr>
        <p:blipFill>
          <a:blip r:embed="rId2" cstate="print"/>
          <a:stretch>
            <a:fillRect/>
          </a:stretch>
        </p:blipFill>
        <p:spPr>
          <a:xfrm>
            <a:off x="504000" y="117000"/>
            <a:ext cx="9135720" cy="5922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795600" y="3564000"/>
            <a:ext cx="8408520" cy="2436120"/>
          </a:xfrm>
          <a:prstGeom prst="rect">
            <a:avLst/>
          </a:prstGeom>
          <a:noFill/>
          <a:ln>
            <a:noFill/>
          </a:ln>
        </p:spPr>
        <p:txBody>
          <a:bodyPr lIns="0" tIns="24840" rIns="0" bIns="0"/>
          <a:lstStyle/>
          <a:p>
            <a:pPr algn="just">
              <a:lnSpc>
                <a:spcPct val="100000"/>
              </a:lnSpc>
            </a:pPr>
            <a:endParaRPr/>
          </a:p>
          <a:p>
            <a:pPr algn="just">
              <a:lnSpc>
                <a:spcPct val="100000"/>
              </a:lnSpc>
            </a:pPr>
            <a:endParaRPr/>
          </a:p>
          <a:p>
            <a:pPr algn="just">
              <a:lnSpc>
                <a:spcPct val="100000"/>
              </a:lnSpc>
            </a:pPr>
            <a:r>
              <a:rPr lang="pt-BR" sz="3000">
                <a:solidFill>
                  <a:srgbClr val="FFFFFF"/>
                </a:solidFill>
                <a:latin typeface="Impact"/>
                <a:ea typeface="Microsoft YaHei"/>
              </a:rPr>
              <a:t>PROPOR MEDIDAS E PROJETOS</a:t>
            </a:r>
            <a:endParaRPr/>
          </a:p>
        </p:txBody>
      </p:sp>
      <p:sp>
        <p:nvSpPr>
          <p:cNvPr id="97" name="CustomShape 2"/>
          <p:cNvSpPr/>
          <p:nvPr/>
        </p:nvSpPr>
        <p:spPr>
          <a:xfrm>
            <a:off x="576000" y="828000"/>
            <a:ext cx="6180120" cy="1774800"/>
          </a:xfrm>
          <a:prstGeom prst="rect">
            <a:avLst/>
          </a:prstGeom>
          <a:noFill/>
          <a:ln>
            <a:noFill/>
          </a:ln>
        </p:spPr>
        <p:txBody>
          <a:bodyPr lIns="0" tIns="28080" rIns="0" bIns="0" anchor="ctr"/>
          <a:lstStyle/>
          <a:p>
            <a:pPr algn="ctr">
              <a:lnSpc>
                <a:spcPct val="100000"/>
              </a:lnSpc>
            </a:pPr>
            <a:endParaRPr/>
          </a:p>
          <a:p>
            <a:pPr algn="ctr">
              <a:lnSpc>
                <a:spcPct val="100000"/>
              </a:lnSpc>
            </a:pPr>
            <a:endParaRPr/>
          </a:p>
          <a:p>
            <a:pPr algn="ctr">
              <a:lnSpc>
                <a:spcPct val="100000"/>
              </a:lnSpc>
            </a:pPr>
            <a:r>
              <a:rPr lang="pt-BR" sz="5300">
                <a:solidFill>
                  <a:srgbClr val="FF950E"/>
                </a:solidFill>
                <a:latin typeface="Impact"/>
                <a:ea typeface="Microsoft YaHei"/>
              </a:rPr>
              <a:t>PAPEL DA SOCIEDADE:</a:t>
            </a:r>
            <a:endParaRPr/>
          </a:p>
          <a:p>
            <a:pPr algn="ctr">
              <a:lnSpc>
                <a:spcPct val="100000"/>
              </a:lnSpc>
            </a:pPr>
            <a:endParaRPr/>
          </a:p>
          <a:p>
            <a:pPr algn="ctr">
              <a:lnSpc>
                <a:spcPct val="100000"/>
              </a:lnSpc>
            </a:pPr>
            <a:endParaRPr/>
          </a:p>
          <a:p>
            <a:pPr algn="ctr">
              <a:lnSpc>
                <a:spcPct val="100000"/>
              </a:lnSpc>
            </a:pPr>
            <a:r>
              <a:rPr lang="pt-BR" sz="5000">
                <a:solidFill>
                  <a:srgbClr val="FFCC99"/>
                </a:solidFill>
                <a:latin typeface="Impact"/>
                <a:ea typeface="Microsoft YaHei"/>
              </a:rPr>
              <a:t>MUDANÇAS SISTÊMiCAS </a:t>
            </a:r>
            <a:endParaRPr/>
          </a:p>
        </p:txBody>
      </p:sp>
      <p:pic>
        <p:nvPicPr>
          <p:cNvPr id="98" name="Imagem 84"/>
          <p:cNvPicPr/>
          <p:nvPr/>
        </p:nvPicPr>
        <p:blipFill>
          <a:blip r:embed="rId3" cstate="print"/>
          <a:stretch>
            <a:fillRect/>
          </a:stretch>
        </p:blipFill>
        <p:spPr>
          <a:xfrm>
            <a:off x="6975000" y="540000"/>
            <a:ext cx="2373120" cy="2373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Imagem 85"/>
          <p:cNvPicPr/>
          <p:nvPr/>
        </p:nvPicPr>
        <p:blipFill>
          <a:blip r:embed="rId3" cstate="print"/>
          <a:stretch>
            <a:fillRect/>
          </a:stretch>
        </p:blipFill>
        <p:spPr>
          <a:xfrm>
            <a:off x="1440000" y="2232000"/>
            <a:ext cx="7403400" cy="2605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469800" y="5076000"/>
            <a:ext cx="2866320" cy="1317240"/>
          </a:xfrm>
          <a:prstGeom prst="rect">
            <a:avLst/>
          </a:prstGeom>
          <a:noFill/>
          <a:ln>
            <a:noFill/>
          </a:ln>
        </p:spPr>
        <p:txBody>
          <a:bodyPr lIns="0" tIns="28080" rIns="0" bIns="0" anchor="ctr"/>
          <a:lstStyle/>
          <a:p>
            <a:pPr>
              <a:lnSpc>
                <a:spcPct val="100000"/>
              </a:lnSpc>
            </a:pPr>
            <a:r>
              <a:rPr lang="pt-BR" sz="2600">
                <a:solidFill>
                  <a:srgbClr val="FFFFFF"/>
                </a:solidFill>
                <a:latin typeface="Impact"/>
                <a:ea typeface="Microsoft YaHei"/>
              </a:rPr>
              <a:t>- 20 projetos de lei</a:t>
            </a:r>
            <a:endParaRPr/>
          </a:p>
        </p:txBody>
      </p:sp>
      <p:sp>
        <p:nvSpPr>
          <p:cNvPr id="101" name="CustomShape 2"/>
          <p:cNvSpPr/>
          <p:nvPr/>
        </p:nvSpPr>
        <p:spPr>
          <a:xfrm>
            <a:off x="504000" y="5884560"/>
            <a:ext cx="8050320" cy="691560"/>
          </a:xfrm>
          <a:prstGeom prst="rect">
            <a:avLst/>
          </a:prstGeom>
          <a:noFill/>
          <a:ln>
            <a:noFill/>
          </a:ln>
        </p:spPr>
      </p:sp>
      <p:sp>
        <p:nvSpPr>
          <p:cNvPr id="102" name="CustomShape 3"/>
          <p:cNvSpPr/>
          <p:nvPr/>
        </p:nvSpPr>
        <p:spPr>
          <a:xfrm>
            <a:off x="504000" y="576360"/>
            <a:ext cx="3228480" cy="1788480"/>
          </a:xfrm>
          <a:prstGeom prst="rect">
            <a:avLst/>
          </a:prstGeom>
          <a:solidFill>
            <a:srgbClr val="FAC090"/>
          </a:solidFill>
          <a:ln w="25560">
            <a:solidFill>
              <a:srgbClr val="3A5F8B"/>
            </a:solidFill>
            <a:round/>
          </a:ln>
        </p:spPr>
        <p:txBody>
          <a:bodyPr lIns="90000" tIns="45000" rIns="90000" bIns="45000" anchor="ctr"/>
          <a:lstStyle/>
          <a:p>
            <a:pPr algn="ctr">
              <a:lnSpc>
                <a:spcPct val="100000"/>
              </a:lnSpc>
            </a:pPr>
            <a:r>
              <a:rPr lang="pt-BR" sz="3700">
                <a:solidFill>
                  <a:srgbClr val="004586"/>
                </a:solidFill>
                <a:latin typeface="Impact"/>
                <a:ea typeface="Microsoft YaHei"/>
              </a:rPr>
              <a:t>PREVENÇÃO</a:t>
            </a:r>
            <a:endParaRPr/>
          </a:p>
        </p:txBody>
      </p:sp>
      <p:sp>
        <p:nvSpPr>
          <p:cNvPr id="103" name="CustomShape 4"/>
          <p:cNvSpPr/>
          <p:nvPr/>
        </p:nvSpPr>
        <p:spPr>
          <a:xfrm>
            <a:off x="3384000" y="2088000"/>
            <a:ext cx="3228480" cy="1788480"/>
          </a:xfrm>
          <a:prstGeom prst="rect">
            <a:avLst/>
          </a:prstGeom>
          <a:solidFill>
            <a:srgbClr val="E46C0A"/>
          </a:solidFill>
          <a:ln w="25560">
            <a:solidFill>
              <a:srgbClr val="3A5F8B"/>
            </a:solidFill>
            <a:round/>
          </a:ln>
        </p:spPr>
        <p:txBody>
          <a:bodyPr lIns="90000" tIns="45000" rIns="90000" bIns="45000" anchor="ctr"/>
          <a:lstStyle/>
          <a:p>
            <a:pPr algn="ctr">
              <a:lnSpc>
                <a:spcPct val="100000"/>
              </a:lnSpc>
            </a:pPr>
            <a:r>
              <a:rPr lang="pt-BR" sz="3700">
                <a:solidFill>
                  <a:srgbClr val="FFFFFF"/>
                </a:solidFill>
                <a:latin typeface="Impact"/>
                <a:ea typeface="Microsoft YaHei"/>
              </a:rPr>
              <a:t>FIM DA IMPUNIDADE</a:t>
            </a:r>
            <a:endParaRPr/>
          </a:p>
        </p:txBody>
      </p:sp>
      <p:sp>
        <p:nvSpPr>
          <p:cNvPr id="104" name="CustomShape 5"/>
          <p:cNvSpPr/>
          <p:nvPr/>
        </p:nvSpPr>
        <p:spPr>
          <a:xfrm>
            <a:off x="6264000" y="3600000"/>
            <a:ext cx="3228480" cy="1788480"/>
          </a:xfrm>
          <a:prstGeom prst="rect">
            <a:avLst/>
          </a:prstGeom>
          <a:solidFill>
            <a:srgbClr val="FFC000"/>
          </a:solidFill>
          <a:ln w="25560">
            <a:solidFill>
              <a:srgbClr val="3A5F8B"/>
            </a:solidFill>
            <a:round/>
          </a:ln>
        </p:spPr>
        <p:txBody>
          <a:bodyPr lIns="90000" tIns="45000" rIns="90000" bIns="45000" anchor="ctr"/>
          <a:lstStyle/>
          <a:p>
            <a:pPr algn="ctr">
              <a:lnSpc>
                <a:spcPct val="100000"/>
              </a:lnSpc>
            </a:pPr>
            <a:r>
              <a:rPr lang="pt-BR" sz="3700">
                <a:solidFill>
                  <a:srgbClr val="FFFFFF"/>
                </a:solidFill>
                <a:latin typeface="Impact"/>
                <a:ea typeface="Microsoft YaHei"/>
              </a:rPr>
              <a:t>RECUPERAÇÃO DO $ DESVIADO</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ustomShape 1"/>
          <p:cNvSpPr/>
          <p:nvPr/>
        </p:nvSpPr>
        <p:spPr>
          <a:xfrm>
            <a:off x="792000" y="216000"/>
            <a:ext cx="7764480" cy="4956480"/>
          </a:xfrm>
          <a:prstGeom prst="rect">
            <a:avLst/>
          </a:prstGeom>
          <a:noFill/>
          <a:ln>
            <a:noFill/>
          </a:ln>
        </p:spPr>
        <p:txBody>
          <a:bodyPr lIns="0" tIns="24840" rIns="0" bIns="0"/>
          <a:lstStyle/>
          <a:p>
            <a:pPr algn="just">
              <a:lnSpc>
                <a:spcPct val="100000"/>
              </a:lnSpc>
            </a:pPr>
            <a:r>
              <a:rPr lang="pt-BR" sz="6000">
                <a:solidFill>
                  <a:srgbClr val="FFFFFF"/>
                </a:solidFill>
                <a:latin typeface="Impact"/>
                <a:ea typeface="Microsoft YaHei"/>
              </a:rPr>
              <a:t>1. </a:t>
            </a:r>
            <a:r>
              <a:rPr lang="pt-BR" sz="5000">
                <a:solidFill>
                  <a:srgbClr val="FFCC99"/>
                </a:solidFill>
                <a:latin typeface="Impact"/>
                <a:ea typeface="Microsoft YaHei"/>
              </a:rPr>
              <a:t>PROPOSTAS PREVENTIVAS</a:t>
            </a:r>
            <a:endParaRPr/>
          </a:p>
          <a:p>
            <a:pPr algn="just">
              <a:lnSpc>
                <a:spcPct val="100000"/>
              </a:lnSpc>
            </a:pPr>
            <a:endParaRPr/>
          </a:p>
          <a:p>
            <a:pPr algn="just">
              <a:lnSpc>
                <a:spcPct val="100000"/>
              </a:lnSpc>
            </a:pPr>
            <a:r>
              <a:rPr lang="pt-BR" sz="2500">
                <a:solidFill>
                  <a:srgbClr val="FFFFFF"/>
                </a:solidFill>
                <a:latin typeface="Impact"/>
                <a:ea typeface="Microsoft YaHei"/>
              </a:rPr>
              <a:t> MARKETING .  PROGRAMAS em escolas e universidades </a:t>
            </a:r>
            <a:endParaRPr/>
          </a:p>
          <a:p>
            <a:pPr algn="just">
              <a:lnSpc>
                <a:spcPct val="100000"/>
              </a:lnSpc>
            </a:pPr>
            <a:endParaRPr/>
          </a:p>
          <a:p>
            <a:pPr algn="just">
              <a:lnSpc>
                <a:spcPct val="100000"/>
              </a:lnSpc>
            </a:pPr>
            <a:r>
              <a:rPr lang="pt-BR" sz="2500">
                <a:solidFill>
                  <a:srgbClr val="FFFFFF"/>
                </a:solidFill>
                <a:latin typeface="Impact"/>
                <a:ea typeface="Microsoft YaHei"/>
              </a:rPr>
              <a:t> TREINAMENTO de agentes públicos.  CÓDIGOS de conduta </a:t>
            </a:r>
            <a:endParaRPr/>
          </a:p>
          <a:p>
            <a:pPr algn="just">
              <a:lnSpc>
                <a:spcPct val="100000"/>
              </a:lnSpc>
            </a:pPr>
            <a:endParaRPr/>
          </a:p>
          <a:p>
            <a:pPr algn="just">
              <a:lnSpc>
                <a:spcPct val="100000"/>
              </a:lnSpc>
            </a:pPr>
            <a:r>
              <a:rPr lang="pt-BR" sz="2500">
                <a:solidFill>
                  <a:srgbClr val="FFFFFF"/>
                </a:solidFill>
                <a:latin typeface="Impact"/>
                <a:ea typeface="Microsoft YaHei"/>
              </a:rPr>
              <a:t> </a:t>
            </a:r>
            <a:endParaRPr/>
          </a:p>
          <a:p>
            <a:pPr algn="just">
              <a:lnSpc>
                <a:spcPct val="100000"/>
              </a:lnSpc>
            </a:pPr>
            <a:endParaRPr/>
          </a:p>
          <a:p>
            <a:pPr algn="just">
              <a:lnSpc>
                <a:spcPct val="100000"/>
              </a:lnSpc>
            </a:pPr>
            <a:r>
              <a:rPr lang="pt-BR" sz="2500">
                <a:solidFill>
                  <a:srgbClr val="FFFFFF"/>
                </a:solidFill>
                <a:latin typeface="Impact"/>
                <a:ea typeface="Microsoft YaHei"/>
              </a:rPr>
              <a:t>- PREVISÃO: </a:t>
            </a:r>
            <a:endParaRPr/>
          </a:p>
          <a:p>
            <a:pPr algn="just">
              <a:lnSpc>
                <a:spcPct val="100000"/>
              </a:lnSpc>
            </a:pPr>
            <a:endParaRPr/>
          </a:p>
          <a:p>
            <a:pPr algn="just">
              <a:lnSpc>
                <a:spcPct val="100000"/>
              </a:lnSpc>
            </a:pPr>
            <a:endParaRPr/>
          </a:p>
          <a:p>
            <a:pPr algn="just">
              <a:lnSpc>
                <a:spcPct val="100000"/>
              </a:lnSpc>
            </a:pPr>
            <a:r>
              <a:rPr lang="pt-BR" sz="2500">
                <a:solidFill>
                  <a:srgbClr val="FFFFFF"/>
                </a:solidFill>
                <a:latin typeface="Impact"/>
                <a:ea typeface="Microsoft YaHei"/>
              </a:rPr>
              <a:t> TESTES DE INTEGRIDADE</a:t>
            </a:r>
            <a:endParaRPr/>
          </a:p>
          <a:p>
            <a:pPr algn="just">
              <a:lnSpc>
                <a:spcPct val="100000"/>
              </a:lnSpc>
            </a:pPr>
            <a:endParaRPr/>
          </a:p>
          <a:p>
            <a:pPr algn="just">
              <a:lnSpc>
                <a:spcPct val="100000"/>
              </a:lnSpc>
            </a:pPr>
            <a:r>
              <a:rPr lang="pt-BR" sz="2500">
                <a:solidFill>
                  <a:srgbClr val="FFFFFF"/>
                </a:solidFill>
                <a:latin typeface="Impact"/>
                <a:ea typeface="Microsoft YaHei"/>
              </a:rPr>
              <a:t> SIGILO DE FONTE: PROTEGER CIDADÃO QUE COMUNICA</a:t>
            </a:r>
            <a:endParaRPr/>
          </a:p>
          <a:p>
            <a:pPr algn="just">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Imagem 1"/>
          <p:cNvPicPr/>
          <p:nvPr/>
        </p:nvPicPr>
        <p:blipFill>
          <a:blip r:embed="rId3" cstate="print"/>
          <a:stretch>
            <a:fillRect/>
          </a:stretch>
        </p:blipFill>
        <p:spPr>
          <a:xfrm>
            <a:off x="2700000" y="180000"/>
            <a:ext cx="7188840" cy="7188840"/>
          </a:xfrm>
          <a:prstGeom prst="rect">
            <a:avLst/>
          </a:prstGeom>
          <a:ln>
            <a:noFill/>
          </a:ln>
        </p:spPr>
      </p:pic>
      <p:sp>
        <p:nvSpPr>
          <p:cNvPr id="107" name="CustomShape 1"/>
          <p:cNvSpPr/>
          <p:nvPr/>
        </p:nvSpPr>
        <p:spPr>
          <a:xfrm>
            <a:off x="1620000" y="180000"/>
            <a:ext cx="695160" cy="1007640"/>
          </a:xfrm>
          <a:prstGeom prst="rect">
            <a:avLst/>
          </a:prstGeom>
          <a:noFill/>
          <a:ln>
            <a:noFill/>
          </a:ln>
        </p:spPr>
        <p:txBody>
          <a:bodyPr lIns="90000" tIns="45000" rIns="90000" bIns="45000"/>
          <a:lstStyle/>
          <a:p>
            <a:pPr algn="ctr">
              <a:lnSpc>
                <a:spcPct val="93000"/>
              </a:lnSpc>
            </a:pPr>
            <a:r>
              <a:rPr lang="pt-BR" sz="6000" b="1">
                <a:solidFill>
                  <a:srgbClr val="FFFFFF"/>
                </a:solidFill>
                <a:latin typeface="Impact"/>
                <a:ea typeface="Microsoft YaHei"/>
              </a:rPr>
              <a:t>2.</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215640" y="-95760"/>
            <a:ext cx="7331400" cy="1278360"/>
          </a:xfrm>
          <a:prstGeom prst="rect">
            <a:avLst/>
          </a:prstGeom>
          <a:noFill/>
          <a:ln>
            <a:noFill/>
          </a:ln>
        </p:spPr>
        <p:txBody>
          <a:bodyPr lIns="0" tIns="28080" rIns="0" bIns="0" anchor="ctr"/>
          <a:lstStyle/>
          <a:p>
            <a:pPr algn="ctr">
              <a:lnSpc>
                <a:spcPct val="100000"/>
              </a:lnSpc>
            </a:pPr>
            <a:r>
              <a:rPr lang="pt-BR" sz="4400">
                <a:solidFill>
                  <a:srgbClr val="000000"/>
                </a:solidFill>
                <a:latin typeface="Arial"/>
                <a:ea typeface="Microsoft YaHei"/>
              </a:rPr>
              <a:t> </a:t>
            </a:r>
            <a:endParaRPr/>
          </a:p>
        </p:txBody>
      </p:sp>
      <p:pic>
        <p:nvPicPr>
          <p:cNvPr id="109" name="Imagem 2"/>
          <p:cNvPicPr/>
          <p:nvPr/>
        </p:nvPicPr>
        <p:blipFill>
          <a:blip r:embed="rId3" cstate="print"/>
          <a:stretch>
            <a:fillRect/>
          </a:stretch>
        </p:blipFill>
        <p:spPr>
          <a:xfrm>
            <a:off x="2700000" y="180000"/>
            <a:ext cx="7188840" cy="7188840"/>
          </a:xfrm>
          <a:prstGeom prst="rect">
            <a:avLst/>
          </a:prstGeom>
          <a:ln>
            <a:noFill/>
          </a:ln>
        </p:spPr>
      </p:pic>
      <p:sp>
        <p:nvSpPr>
          <p:cNvPr id="110" name="CustomShape 2"/>
          <p:cNvSpPr/>
          <p:nvPr/>
        </p:nvSpPr>
        <p:spPr>
          <a:xfrm>
            <a:off x="1620000" y="180000"/>
            <a:ext cx="716400" cy="1007640"/>
          </a:xfrm>
          <a:prstGeom prst="rect">
            <a:avLst/>
          </a:prstGeom>
          <a:noFill/>
          <a:ln>
            <a:noFill/>
          </a:ln>
        </p:spPr>
        <p:txBody>
          <a:bodyPr lIns="90000" tIns="45000" rIns="90000" bIns="45000"/>
          <a:lstStyle/>
          <a:p>
            <a:pPr algn="ctr">
              <a:lnSpc>
                <a:spcPct val="93000"/>
              </a:lnSpc>
            </a:pPr>
            <a:r>
              <a:rPr lang="pt-BR" sz="6000" b="1">
                <a:solidFill>
                  <a:srgbClr val="FFFFFF"/>
                </a:solidFill>
                <a:latin typeface="Impact"/>
                <a:ea typeface="Microsoft YaHei"/>
              </a:rPr>
              <a:t>3.</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143640" y="1044000"/>
            <a:ext cx="9707040" cy="6324480"/>
          </a:xfrm>
          <a:prstGeom prst="rect">
            <a:avLst/>
          </a:prstGeom>
          <a:noFill/>
          <a:ln>
            <a:noFill/>
          </a:ln>
        </p:spPr>
        <p:txBody>
          <a:bodyPr lIns="0" tIns="24840" rIns="0" bIns="0"/>
          <a:lstStyle/>
          <a:p>
            <a:pPr>
              <a:lnSpc>
                <a:spcPct val="100000"/>
              </a:lnSpc>
            </a:pPr>
            <a:endParaRPr/>
          </a:p>
          <a:p>
            <a:pPr algn="just">
              <a:lnSpc>
                <a:spcPct val="100000"/>
              </a:lnSpc>
            </a:pPr>
            <a:r>
              <a:rPr lang="pt-BR" sz="2800" b="1">
                <a:solidFill>
                  <a:srgbClr val="000000"/>
                </a:solidFill>
                <a:latin typeface="Arial"/>
                <a:ea typeface="Microsoft YaHei"/>
              </a:rPr>
              <a:t> </a:t>
            </a:r>
            <a:endParaRPr/>
          </a:p>
          <a:p>
            <a:pPr algn="just">
              <a:lnSpc>
                <a:spcPct val="100000"/>
              </a:lnSpc>
            </a:pPr>
            <a:endParaRPr/>
          </a:p>
        </p:txBody>
      </p:sp>
      <p:pic>
        <p:nvPicPr>
          <p:cNvPr id="112" name="Imagem 2"/>
          <p:cNvPicPr/>
          <p:nvPr/>
        </p:nvPicPr>
        <p:blipFill>
          <a:blip r:embed="rId3" cstate="print"/>
          <a:stretch>
            <a:fillRect/>
          </a:stretch>
        </p:blipFill>
        <p:spPr>
          <a:xfrm>
            <a:off x="2700000" y="180000"/>
            <a:ext cx="7188840" cy="7188840"/>
          </a:xfrm>
          <a:prstGeom prst="rect">
            <a:avLst/>
          </a:prstGeom>
          <a:ln>
            <a:noFill/>
          </a:ln>
        </p:spPr>
      </p:pic>
      <p:sp>
        <p:nvSpPr>
          <p:cNvPr id="113" name="CustomShape 2"/>
          <p:cNvSpPr/>
          <p:nvPr/>
        </p:nvSpPr>
        <p:spPr>
          <a:xfrm>
            <a:off x="1620000" y="180000"/>
            <a:ext cx="693360" cy="1007640"/>
          </a:xfrm>
          <a:prstGeom prst="rect">
            <a:avLst/>
          </a:prstGeom>
          <a:noFill/>
          <a:ln>
            <a:noFill/>
          </a:ln>
        </p:spPr>
        <p:txBody>
          <a:bodyPr lIns="90000" tIns="45000" rIns="90000" bIns="45000"/>
          <a:lstStyle/>
          <a:p>
            <a:pPr algn="ctr">
              <a:lnSpc>
                <a:spcPct val="93000"/>
              </a:lnSpc>
            </a:pPr>
            <a:r>
              <a:rPr lang="pt-BR" sz="6000" b="1">
                <a:solidFill>
                  <a:srgbClr val="FFFFFF"/>
                </a:solidFill>
                <a:latin typeface="Impact"/>
                <a:ea typeface="Microsoft YaHei"/>
              </a:rPr>
              <a:t>4.</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143640" y="1044000"/>
            <a:ext cx="9707040" cy="6324480"/>
          </a:xfrm>
          <a:prstGeom prst="rect">
            <a:avLst/>
          </a:prstGeom>
          <a:noFill/>
          <a:ln>
            <a:noFill/>
          </a:ln>
        </p:spPr>
        <p:txBody>
          <a:bodyPr lIns="0" tIns="24840" rIns="0" bIns="0"/>
          <a:lstStyle/>
          <a:p>
            <a:pPr>
              <a:lnSpc>
                <a:spcPct val="100000"/>
              </a:lnSpc>
            </a:pPr>
            <a:endParaRPr/>
          </a:p>
          <a:p>
            <a:pPr algn="just">
              <a:lnSpc>
                <a:spcPct val="100000"/>
              </a:lnSpc>
            </a:pPr>
            <a:r>
              <a:rPr lang="pt-BR" sz="2800" b="1">
                <a:solidFill>
                  <a:srgbClr val="000000"/>
                </a:solidFill>
                <a:latin typeface="Arial"/>
                <a:ea typeface="Microsoft YaHei"/>
              </a:rPr>
              <a:t> </a:t>
            </a:r>
            <a:endParaRPr/>
          </a:p>
          <a:p>
            <a:pPr algn="just">
              <a:lnSpc>
                <a:spcPct val="100000"/>
              </a:lnSpc>
            </a:pPr>
            <a:endParaRPr/>
          </a:p>
        </p:txBody>
      </p:sp>
      <p:pic>
        <p:nvPicPr>
          <p:cNvPr id="115" name="Imagem 2"/>
          <p:cNvPicPr/>
          <p:nvPr/>
        </p:nvPicPr>
        <p:blipFill>
          <a:blip r:embed="rId3" cstate="print"/>
          <a:stretch>
            <a:fillRect/>
          </a:stretch>
        </p:blipFill>
        <p:spPr>
          <a:xfrm>
            <a:off x="2700000" y="180000"/>
            <a:ext cx="7188840" cy="7188840"/>
          </a:xfrm>
          <a:prstGeom prst="rect">
            <a:avLst/>
          </a:prstGeom>
          <a:ln>
            <a:noFill/>
          </a:ln>
        </p:spPr>
      </p:pic>
      <p:sp>
        <p:nvSpPr>
          <p:cNvPr id="116" name="CustomShape 2"/>
          <p:cNvSpPr/>
          <p:nvPr/>
        </p:nvSpPr>
        <p:spPr>
          <a:xfrm>
            <a:off x="1620000" y="180000"/>
            <a:ext cx="720720" cy="1007640"/>
          </a:xfrm>
          <a:prstGeom prst="rect">
            <a:avLst/>
          </a:prstGeom>
          <a:noFill/>
          <a:ln>
            <a:noFill/>
          </a:ln>
        </p:spPr>
        <p:txBody>
          <a:bodyPr lIns="90000" tIns="45000" rIns="90000" bIns="45000"/>
          <a:lstStyle/>
          <a:p>
            <a:pPr algn="ctr">
              <a:lnSpc>
                <a:spcPct val="93000"/>
              </a:lnSpc>
            </a:pPr>
            <a:r>
              <a:rPr lang="pt-BR" sz="6000" b="1">
                <a:solidFill>
                  <a:srgbClr val="FFFFFF"/>
                </a:solidFill>
                <a:latin typeface="Impact"/>
                <a:ea typeface="Microsoft YaHei"/>
              </a:rPr>
              <a:t>5.</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143640" y="1044000"/>
            <a:ext cx="9707040" cy="6324480"/>
          </a:xfrm>
          <a:prstGeom prst="rect">
            <a:avLst/>
          </a:prstGeom>
          <a:noFill/>
          <a:ln>
            <a:noFill/>
          </a:ln>
        </p:spPr>
        <p:txBody>
          <a:bodyPr lIns="0" tIns="24840" rIns="0" bIns="0"/>
          <a:lstStyle/>
          <a:p>
            <a:pPr>
              <a:lnSpc>
                <a:spcPct val="100000"/>
              </a:lnSpc>
            </a:pPr>
            <a:endParaRPr/>
          </a:p>
          <a:p>
            <a:pPr algn="just">
              <a:lnSpc>
                <a:spcPct val="100000"/>
              </a:lnSpc>
            </a:pPr>
            <a:r>
              <a:rPr lang="pt-BR" sz="2800" b="1">
                <a:solidFill>
                  <a:srgbClr val="000000"/>
                </a:solidFill>
                <a:latin typeface="Arial"/>
                <a:ea typeface="Microsoft YaHei"/>
              </a:rPr>
              <a:t> </a:t>
            </a:r>
            <a:endParaRPr/>
          </a:p>
          <a:p>
            <a:pPr algn="just">
              <a:lnSpc>
                <a:spcPct val="100000"/>
              </a:lnSpc>
            </a:pPr>
            <a:endParaRPr/>
          </a:p>
        </p:txBody>
      </p:sp>
      <p:pic>
        <p:nvPicPr>
          <p:cNvPr id="118" name="Imagem 2"/>
          <p:cNvPicPr/>
          <p:nvPr/>
        </p:nvPicPr>
        <p:blipFill>
          <a:blip r:embed="rId3" cstate="print"/>
          <a:stretch>
            <a:fillRect/>
          </a:stretch>
        </p:blipFill>
        <p:spPr>
          <a:xfrm>
            <a:off x="2700000" y="180000"/>
            <a:ext cx="7188840" cy="7188840"/>
          </a:xfrm>
          <a:prstGeom prst="rect">
            <a:avLst/>
          </a:prstGeom>
          <a:ln>
            <a:noFill/>
          </a:ln>
        </p:spPr>
      </p:pic>
      <p:sp>
        <p:nvSpPr>
          <p:cNvPr id="119" name="CustomShape 2"/>
          <p:cNvSpPr/>
          <p:nvPr/>
        </p:nvSpPr>
        <p:spPr>
          <a:xfrm>
            <a:off x="1620000" y="180000"/>
            <a:ext cx="725400" cy="1007640"/>
          </a:xfrm>
          <a:prstGeom prst="rect">
            <a:avLst/>
          </a:prstGeom>
          <a:noFill/>
          <a:ln>
            <a:noFill/>
          </a:ln>
        </p:spPr>
        <p:txBody>
          <a:bodyPr lIns="90000" tIns="45000" rIns="90000" bIns="45000"/>
          <a:lstStyle/>
          <a:p>
            <a:pPr algn="ctr">
              <a:lnSpc>
                <a:spcPct val="93000"/>
              </a:lnSpc>
            </a:pPr>
            <a:r>
              <a:rPr lang="pt-BR" sz="6000" b="1">
                <a:solidFill>
                  <a:srgbClr val="FFFFFF"/>
                </a:solidFill>
                <a:latin typeface="Impact"/>
                <a:ea typeface="Microsoft YaHei"/>
              </a:rPr>
              <a:t>6.</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tile/>
        </a:blipFill>
        <a:effectLst/>
      </p:bgPr>
    </p:bg>
    <p:spTree>
      <p:nvGrpSpPr>
        <p:cNvPr id="1" name=""/>
        <p:cNvGrpSpPr/>
        <p:nvPr/>
      </p:nvGrpSpPr>
      <p:grpSpPr>
        <a:xfrm>
          <a:off x="0" y="0"/>
          <a:ext cx="0" cy="0"/>
          <a:chOff x="0" y="0"/>
          <a:chExt cx="0" cy="0"/>
        </a:xfrm>
      </p:grpSpPr>
      <p:pic>
        <p:nvPicPr>
          <p:cNvPr id="78" name="Imagem 1"/>
          <p:cNvPicPr/>
          <p:nvPr/>
        </p:nvPicPr>
        <p:blipFill>
          <a:blip r:embed="rId4" cstate="print"/>
          <a:stretch>
            <a:fillRect/>
          </a:stretch>
        </p:blipFill>
        <p:spPr>
          <a:xfrm>
            <a:off x="5227920" y="4848840"/>
            <a:ext cx="2418480" cy="2168280"/>
          </a:xfrm>
          <a:prstGeom prst="rect">
            <a:avLst/>
          </a:prstGeom>
          <a:ln>
            <a:noFill/>
          </a:ln>
        </p:spPr>
      </p:pic>
      <p:pic>
        <p:nvPicPr>
          <p:cNvPr id="79" name="Imagem 2"/>
          <p:cNvPicPr/>
          <p:nvPr/>
        </p:nvPicPr>
        <p:blipFill>
          <a:blip r:embed="rId5" cstate="print"/>
          <a:stretch>
            <a:fillRect/>
          </a:stretch>
        </p:blipFill>
        <p:spPr>
          <a:xfrm>
            <a:off x="7055640" y="2520000"/>
            <a:ext cx="2585520" cy="2098800"/>
          </a:xfrm>
          <a:prstGeom prst="rect">
            <a:avLst/>
          </a:prstGeom>
          <a:ln>
            <a:noFill/>
          </a:ln>
        </p:spPr>
      </p:pic>
      <p:pic>
        <p:nvPicPr>
          <p:cNvPr id="80" name="Imagem 7"/>
          <p:cNvPicPr/>
          <p:nvPr/>
        </p:nvPicPr>
        <p:blipFill>
          <a:blip r:embed="rId6" cstate="print"/>
          <a:stretch>
            <a:fillRect/>
          </a:stretch>
        </p:blipFill>
        <p:spPr>
          <a:xfrm>
            <a:off x="3030120" y="2552760"/>
            <a:ext cx="3876120" cy="2102760"/>
          </a:xfrm>
          <a:prstGeom prst="rect">
            <a:avLst/>
          </a:prstGeom>
          <a:ln>
            <a:noFill/>
          </a:ln>
        </p:spPr>
      </p:pic>
      <p:sp>
        <p:nvSpPr>
          <p:cNvPr id="81" name="CustomShape 1"/>
          <p:cNvSpPr/>
          <p:nvPr/>
        </p:nvSpPr>
        <p:spPr>
          <a:xfrm>
            <a:off x="2916000" y="864000"/>
            <a:ext cx="6828480" cy="1068480"/>
          </a:xfrm>
          <a:prstGeom prst="rect">
            <a:avLst/>
          </a:prstGeom>
          <a:noFill/>
          <a:ln>
            <a:noFill/>
          </a:ln>
        </p:spPr>
        <p:txBody>
          <a:bodyPr lIns="0" tIns="0" rIns="0" bIns="0" anchor="ctr"/>
          <a:lstStyle/>
          <a:p>
            <a:pPr algn="ctr">
              <a:lnSpc>
                <a:spcPct val="100000"/>
              </a:lnSpc>
            </a:pPr>
            <a:r>
              <a:rPr lang="pt-BR" sz="10000">
                <a:solidFill>
                  <a:srgbClr val="FFFFFF"/>
                </a:solidFill>
                <a:latin typeface="Impact"/>
                <a:ea typeface="Microsoft YaHei"/>
              </a:rPr>
              <a:t>CORRUPÇÃO</a:t>
            </a:r>
            <a:endParaRPr/>
          </a:p>
        </p:txBody>
      </p:sp>
      <p:sp>
        <p:nvSpPr>
          <p:cNvPr id="82" name="CustomShape 2"/>
          <p:cNvSpPr/>
          <p:nvPr/>
        </p:nvSpPr>
        <p:spPr>
          <a:xfrm>
            <a:off x="468000" y="802080"/>
            <a:ext cx="2940120" cy="607680"/>
          </a:xfrm>
          <a:prstGeom prst="rect">
            <a:avLst/>
          </a:prstGeom>
          <a:noFill/>
          <a:ln>
            <a:noFill/>
          </a:ln>
        </p:spPr>
        <p:txBody>
          <a:bodyPr lIns="0" tIns="0" rIns="0" bIns="0" anchor="ctr"/>
          <a:lstStyle/>
          <a:p>
            <a:pPr algn="ctr">
              <a:lnSpc>
                <a:spcPct val="100000"/>
              </a:lnSpc>
            </a:pPr>
            <a:r>
              <a:rPr lang="pt-BR" sz="4000">
                <a:solidFill>
                  <a:srgbClr val="FFCC99"/>
                </a:solidFill>
                <a:latin typeface="Impact"/>
                <a:ea typeface="Microsoft YaHei"/>
              </a:rPr>
              <a:t>A SOCIEDADE </a:t>
            </a:r>
            <a:endParaRPr/>
          </a:p>
        </p:txBody>
      </p:sp>
      <p:sp>
        <p:nvSpPr>
          <p:cNvPr id="83" name="CustomShape 3"/>
          <p:cNvSpPr/>
          <p:nvPr/>
        </p:nvSpPr>
        <p:spPr>
          <a:xfrm>
            <a:off x="540000" y="1256400"/>
            <a:ext cx="2688120" cy="873360"/>
          </a:xfrm>
          <a:prstGeom prst="rect">
            <a:avLst/>
          </a:prstGeom>
          <a:noFill/>
          <a:ln>
            <a:noFill/>
          </a:ln>
        </p:spPr>
        <p:txBody>
          <a:bodyPr lIns="0" tIns="0" rIns="0" bIns="0" anchor="ctr"/>
          <a:lstStyle/>
          <a:p>
            <a:pPr algn="ctr">
              <a:lnSpc>
                <a:spcPct val="100000"/>
              </a:lnSpc>
            </a:pPr>
            <a:r>
              <a:rPr lang="pt-BR" sz="5200">
                <a:solidFill>
                  <a:srgbClr val="FF950E"/>
                </a:solidFill>
                <a:latin typeface="Impact"/>
                <a:ea typeface="Microsoft YaHei"/>
              </a:rPr>
              <a:t>CONTRA A</a:t>
            </a:r>
            <a:endParaRPr/>
          </a:p>
        </p:txBody>
      </p:sp>
      <p:pic>
        <p:nvPicPr>
          <p:cNvPr id="84" name="Imagen 83"/>
          <p:cNvPicPr/>
          <p:nvPr/>
        </p:nvPicPr>
        <p:blipFill>
          <a:blip r:embed="rId7" cstate="print"/>
          <a:stretch>
            <a:fillRect/>
          </a:stretch>
        </p:blipFill>
        <p:spPr>
          <a:xfrm>
            <a:off x="576000" y="4827240"/>
            <a:ext cx="4531680" cy="2134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143640" y="1044000"/>
            <a:ext cx="9707040" cy="6324480"/>
          </a:xfrm>
          <a:prstGeom prst="rect">
            <a:avLst/>
          </a:prstGeom>
          <a:noFill/>
          <a:ln>
            <a:noFill/>
          </a:ln>
        </p:spPr>
        <p:txBody>
          <a:bodyPr lIns="0" tIns="24840" rIns="0" bIns="0"/>
          <a:lstStyle/>
          <a:p>
            <a:pPr>
              <a:lnSpc>
                <a:spcPct val="100000"/>
              </a:lnSpc>
            </a:pPr>
            <a:endParaRPr/>
          </a:p>
          <a:p>
            <a:pPr algn="just">
              <a:lnSpc>
                <a:spcPct val="100000"/>
              </a:lnSpc>
            </a:pPr>
            <a:r>
              <a:rPr lang="pt-BR" sz="2800" b="1">
                <a:solidFill>
                  <a:srgbClr val="000000"/>
                </a:solidFill>
                <a:latin typeface="Arial"/>
                <a:ea typeface="Microsoft YaHei"/>
              </a:rPr>
              <a:t> </a:t>
            </a:r>
            <a:endParaRPr/>
          </a:p>
          <a:p>
            <a:pPr algn="just">
              <a:lnSpc>
                <a:spcPct val="100000"/>
              </a:lnSpc>
            </a:pPr>
            <a:endParaRPr/>
          </a:p>
        </p:txBody>
      </p:sp>
      <p:pic>
        <p:nvPicPr>
          <p:cNvPr id="121" name="Imagem 2"/>
          <p:cNvPicPr/>
          <p:nvPr/>
        </p:nvPicPr>
        <p:blipFill>
          <a:blip r:embed="rId3" cstate="print"/>
          <a:stretch>
            <a:fillRect/>
          </a:stretch>
        </p:blipFill>
        <p:spPr>
          <a:xfrm>
            <a:off x="2700000" y="180000"/>
            <a:ext cx="7188840" cy="7188840"/>
          </a:xfrm>
          <a:prstGeom prst="rect">
            <a:avLst/>
          </a:prstGeom>
          <a:ln>
            <a:noFill/>
          </a:ln>
        </p:spPr>
      </p:pic>
      <p:sp>
        <p:nvSpPr>
          <p:cNvPr id="122" name="CustomShape 2"/>
          <p:cNvSpPr/>
          <p:nvPr/>
        </p:nvSpPr>
        <p:spPr>
          <a:xfrm>
            <a:off x="1620000" y="180000"/>
            <a:ext cx="611280" cy="1007640"/>
          </a:xfrm>
          <a:prstGeom prst="rect">
            <a:avLst/>
          </a:prstGeom>
          <a:noFill/>
          <a:ln>
            <a:noFill/>
          </a:ln>
        </p:spPr>
        <p:txBody>
          <a:bodyPr lIns="90000" tIns="45000" rIns="90000" bIns="45000"/>
          <a:lstStyle/>
          <a:p>
            <a:pPr algn="ctr">
              <a:lnSpc>
                <a:spcPct val="93000"/>
              </a:lnSpc>
            </a:pPr>
            <a:r>
              <a:rPr lang="pt-BR" sz="6000" b="1">
                <a:solidFill>
                  <a:srgbClr val="FFFFFF"/>
                </a:solidFill>
                <a:latin typeface="Impact"/>
                <a:ea typeface="Microsoft YaHei"/>
              </a:rPr>
              <a:t>7.</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143640" y="1188000"/>
            <a:ext cx="9707040" cy="6324480"/>
          </a:xfrm>
          <a:prstGeom prst="rect">
            <a:avLst/>
          </a:prstGeom>
          <a:noFill/>
          <a:ln>
            <a:noFill/>
          </a:ln>
        </p:spPr>
        <p:txBody>
          <a:bodyPr lIns="0" tIns="24840" rIns="0" bIns="0"/>
          <a:lstStyle/>
          <a:p>
            <a:pPr>
              <a:lnSpc>
                <a:spcPct val="100000"/>
              </a:lnSpc>
            </a:pPr>
            <a:endParaRPr/>
          </a:p>
          <a:p>
            <a:pPr>
              <a:lnSpc>
                <a:spcPct val="100000"/>
              </a:lnSpc>
            </a:pPr>
            <a:endParaRPr/>
          </a:p>
          <a:p>
            <a:pPr>
              <a:lnSpc>
                <a:spcPct val="100000"/>
              </a:lnSpc>
            </a:pPr>
            <a:endParaRPr/>
          </a:p>
        </p:txBody>
      </p:sp>
      <p:sp>
        <p:nvSpPr>
          <p:cNvPr id="124" name="CustomShape 2"/>
          <p:cNvSpPr/>
          <p:nvPr/>
        </p:nvSpPr>
        <p:spPr>
          <a:xfrm>
            <a:off x="1620000" y="180000"/>
            <a:ext cx="976680" cy="1017360"/>
          </a:xfrm>
          <a:prstGeom prst="rect">
            <a:avLst/>
          </a:prstGeom>
          <a:noFill/>
          <a:ln>
            <a:noFill/>
          </a:ln>
        </p:spPr>
        <p:txBody>
          <a:bodyPr lIns="90000" tIns="45000" rIns="90000" bIns="45000"/>
          <a:lstStyle/>
          <a:p>
            <a:pPr algn="ctr">
              <a:lnSpc>
                <a:spcPct val="93000"/>
              </a:lnSpc>
            </a:pPr>
            <a:r>
              <a:rPr lang="pt-BR" sz="6000" b="1">
                <a:solidFill>
                  <a:srgbClr val="FFFFFF"/>
                </a:solidFill>
                <a:latin typeface="Impact"/>
                <a:ea typeface="Microsoft YaHei"/>
              </a:rPr>
              <a:t>8.</a:t>
            </a:r>
            <a:endParaRPr/>
          </a:p>
        </p:txBody>
      </p:sp>
      <p:sp>
        <p:nvSpPr>
          <p:cNvPr id="125" name="CustomShape 3"/>
          <p:cNvSpPr/>
          <p:nvPr/>
        </p:nvSpPr>
        <p:spPr>
          <a:xfrm>
            <a:off x="2538000" y="285840"/>
            <a:ext cx="6522840" cy="2031480"/>
          </a:xfrm>
          <a:prstGeom prst="rect">
            <a:avLst/>
          </a:prstGeom>
          <a:noFill/>
          <a:ln>
            <a:noFill/>
          </a:ln>
        </p:spPr>
        <p:txBody>
          <a:bodyPr lIns="90000" tIns="45000" rIns="90000" bIns="45000"/>
          <a:lstStyle/>
          <a:p>
            <a:pPr>
              <a:lnSpc>
                <a:spcPct val="100000"/>
              </a:lnSpc>
            </a:pPr>
            <a:r>
              <a:rPr lang="pt-BR" sz="4200">
                <a:solidFill>
                  <a:srgbClr val="FFCC99"/>
                </a:solidFill>
                <a:latin typeface="Impact"/>
                <a:ea typeface="Microsoft YaHei"/>
              </a:rPr>
              <a:t>Responsabilização dos partidos políticos e criminalização do caixa 2</a:t>
            </a:r>
            <a:endParaRPr/>
          </a:p>
        </p:txBody>
      </p:sp>
      <p:pic>
        <p:nvPicPr>
          <p:cNvPr id="126" name="Imagen 125"/>
          <p:cNvPicPr/>
          <p:nvPr/>
        </p:nvPicPr>
        <p:blipFill>
          <a:blip r:embed="rId3" cstate="print"/>
          <a:stretch>
            <a:fillRect/>
          </a:stretch>
        </p:blipFill>
        <p:spPr>
          <a:xfrm>
            <a:off x="5549760" y="2736720"/>
            <a:ext cx="4302720" cy="4595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143640" y="1188000"/>
            <a:ext cx="9707040" cy="6324480"/>
          </a:xfrm>
          <a:prstGeom prst="rect">
            <a:avLst/>
          </a:prstGeom>
          <a:noFill/>
          <a:ln>
            <a:noFill/>
          </a:ln>
        </p:spPr>
        <p:txBody>
          <a:bodyPr lIns="0" tIns="24840" rIns="0" bIns="0"/>
          <a:lstStyle/>
          <a:p>
            <a:pPr>
              <a:lnSpc>
                <a:spcPct val="100000"/>
              </a:lnSpc>
            </a:pPr>
            <a:endParaRPr/>
          </a:p>
          <a:p>
            <a:pPr>
              <a:lnSpc>
                <a:spcPct val="100000"/>
              </a:lnSpc>
            </a:pPr>
            <a:endParaRPr/>
          </a:p>
          <a:p>
            <a:pPr>
              <a:lnSpc>
                <a:spcPct val="100000"/>
              </a:lnSpc>
            </a:pPr>
            <a:endParaRPr/>
          </a:p>
        </p:txBody>
      </p:sp>
      <p:sp>
        <p:nvSpPr>
          <p:cNvPr id="128" name="CustomShape 2"/>
          <p:cNvSpPr/>
          <p:nvPr/>
        </p:nvSpPr>
        <p:spPr>
          <a:xfrm>
            <a:off x="1620000" y="180000"/>
            <a:ext cx="976680" cy="1007280"/>
          </a:xfrm>
          <a:prstGeom prst="rect">
            <a:avLst/>
          </a:prstGeom>
          <a:noFill/>
          <a:ln>
            <a:noFill/>
          </a:ln>
        </p:spPr>
        <p:txBody>
          <a:bodyPr lIns="90000" tIns="45000" rIns="90000" bIns="45000"/>
          <a:lstStyle/>
          <a:p>
            <a:pPr algn="ctr">
              <a:lnSpc>
                <a:spcPct val="93000"/>
              </a:lnSpc>
            </a:pPr>
            <a:r>
              <a:rPr lang="pt-BR" sz="6000" b="1">
                <a:solidFill>
                  <a:srgbClr val="FFFFFF"/>
                </a:solidFill>
                <a:latin typeface="Impact"/>
                <a:ea typeface="Microsoft YaHei"/>
              </a:rPr>
              <a:t>9.</a:t>
            </a:r>
            <a:endParaRPr/>
          </a:p>
        </p:txBody>
      </p:sp>
      <p:sp>
        <p:nvSpPr>
          <p:cNvPr id="129" name="CustomShape 3"/>
          <p:cNvSpPr/>
          <p:nvPr/>
        </p:nvSpPr>
        <p:spPr>
          <a:xfrm>
            <a:off x="2537640" y="285480"/>
            <a:ext cx="6522840" cy="2122200"/>
          </a:xfrm>
          <a:prstGeom prst="rect">
            <a:avLst/>
          </a:prstGeom>
          <a:noFill/>
          <a:ln>
            <a:noFill/>
          </a:ln>
        </p:spPr>
        <p:txBody>
          <a:bodyPr lIns="90000" tIns="45000" rIns="90000" bIns="45000"/>
          <a:lstStyle/>
          <a:p>
            <a:pPr>
              <a:lnSpc>
                <a:spcPct val="100000"/>
              </a:lnSpc>
            </a:pPr>
            <a:r>
              <a:rPr lang="pt-BR" sz="4400">
                <a:solidFill>
                  <a:srgbClr val="FFCC99"/>
                </a:solidFill>
                <a:latin typeface="Impact"/>
                <a:ea typeface="Microsoft YaHei"/>
              </a:rPr>
              <a:t>Prisão preventiva para evitar a dissipação do dinheiro desviado</a:t>
            </a:r>
            <a:endParaRPr/>
          </a:p>
        </p:txBody>
      </p:sp>
      <p:pic>
        <p:nvPicPr>
          <p:cNvPr id="130" name="Imagen 129"/>
          <p:cNvPicPr/>
          <p:nvPr/>
        </p:nvPicPr>
        <p:blipFill>
          <a:blip r:embed="rId3" cstate="print"/>
          <a:stretch>
            <a:fillRect/>
          </a:stretch>
        </p:blipFill>
        <p:spPr>
          <a:xfrm>
            <a:off x="5566680" y="2376000"/>
            <a:ext cx="4285800" cy="4985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143640" y="1044000"/>
            <a:ext cx="9707040" cy="6324480"/>
          </a:xfrm>
          <a:prstGeom prst="rect">
            <a:avLst/>
          </a:prstGeom>
          <a:noFill/>
          <a:ln>
            <a:noFill/>
          </a:ln>
        </p:spPr>
        <p:txBody>
          <a:bodyPr lIns="0" tIns="24840" rIns="0" bIns="0"/>
          <a:lstStyle/>
          <a:p>
            <a:pPr>
              <a:lnSpc>
                <a:spcPct val="100000"/>
              </a:lnSpc>
            </a:pPr>
            <a:endParaRPr/>
          </a:p>
          <a:p>
            <a:pPr algn="just">
              <a:lnSpc>
                <a:spcPct val="100000"/>
              </a:lnSpc>
            </a:pPr>
            <a:r>
              <a:rPr lang="pt-BR" sz="2800" b="1">
                <a:solidFill>
                  <a:srgbClr val="000000"/>
                </a:solidFill>
                <a:latin typeface="Arial"/>
                <a:ea typeface="Microsoft YaHei"/>
              </a:rPr>
              <a:t> </a:t>
            </a:r>
            <a:endParaRPr/>
          </a:p>
          <a:p>
            <a:pPr algn="just">
              <a:lnSpc>
                <a:spcPct val="100000"/>
              </a:lnSpc>
            </a:pPr>
            <a:endParaRPr/>
          </a:p>
        </p:txBody>
      </p:sp>
      <p:pic>
        <p:nvPicPr>
          <p:cNvPr id="132" name="Imagem 2"/>
          <p:cNvPicPr/>
          <p:nvPr/>
        </p:nvPicPr>
        <p:blipFill>
          <a:blip r:embed="rId3" cstate="print"/>
          <a:stretch>
            <a:fillRect/>
          </a:stretch>
        </p:blipFill>
        <p:spPr>
          <a:xfrm>
            <a:off x="2700000" y="180000"/>
            <a:ext cx="7188840" cy="7188840"/>
          </a:xfrm>
          <a:prstGeom prst="rect">
            <a:avLst/>
          </a:prstGeom>
          <a:ln>
            <a:noFill/>
          </a:ln>
        </p:spPr>
      </p:pic>
      <p:sp>
        <p:nvSpPr>
          <p:cNvPr id="133" name="CustomShape 2"/>
          <p:cNvSpPr/>
          <p:nvPr/>
        </p:nvSpPr>
        <p:spPr>
          <a:xfrm>
            <a:off x="1368000" y="180000"/>
            <a:ext cx="1048320" cy="1007280"/>
          </a:xfrm>
          <a:prstGeom prst="rect">
            <a:avLst/>
          </a:prstGeom>
          <a:noFill/>
          <a:ln>
            <a:noFill/>
          </a:ln>
        </p:spPr>
        <p:txBody>
          <a:bodyPr lIns="90000" tIns="45000" rIns="90000" bIns="45000"/>
          <a:lstStyle/>
          <a:p>
            <a:pPr algn="ctr">
              <a:lnSpc>
                <a:spcPct val="93000"/>
              </a:lnSpc>
            </a:pPr>
            <a:r>
              <a:rPr lang="pt-BR" sz="6000" b="1">
                <a:solidFill>
                  <a:srgbClr val="FFFFFF"/>
                </a:solidFill>
                <a:latin typeface="Impact"/>
                <a:ea typeface="Microsoft YaHei"/>
              </a:rPr>
              <a:t>10.</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939240" y="1704600"/>
            <a:ext cx="8052120" cy="4694760"/>
          </a:xfrm>
          <a:prstGeom prst="rect">
            <a:avLst/>
          </a:prstGeom>
          <a:noFill/>
          <a:ln>
            <a:noFill/>
          </a:ln>
        </p:spPr>
        <p:txBody>
          <a:bodyPr lIns="0" tIns="24840" rIns="0" bIns="0"/>
          <a:lstStyle/>
          <a:p>
            <a:pPr algn="ctr">
              <a:lnSpc>
                <a:spcPct val="100000"/>
              </a:lnSpc>
            </a:pPr>
            <a:r>
              <a:rPr lang="pt-BR" sz="9600">
                <a:solidFill>
                  <a:srgbClr val="FFCC99"/>
                </a:solidFill>
                <a:latin typeface="Impact"/>
                <a:ea typeface="Microsoft YaHei"/>
              </a:rPr>
              <a:t>   </a:t>
            </a:r>
            <a:r>
              <a:rPr lang="pt-BR" sz="9600" b="1">
                <a:solidFill>
                  <a:srgbClr val="FFCC99"/>
                </a:solidFill>
                <a:latin typeface="Impact"/>
                <a:ea typeface="Microsoft YaHei"/>
              </a:rPr>
              <a:t> </a:t>
            </a:r>
            <a:r>
              <a:rPr lang="pt-BR" sz="3600" b="1">
                <a:solidFill>
                  <a:srgbClr val="FFFFFF"/>
                </a:solidFill>
                <a:latin typeface="Impact"/>
                <a:ea typeface="Microsoft YaHei"/>
              </a:rPr>
              <a:t> EXISTE UMA JANELA DE OPORTUNIDADE</a:t>
            </a:r>
            <a:endParaRPr/>
          </a:p>
          <a:p>
            <a:pPr algn="ctr">
              <a:lnSpc>
                <a:spcPct val="100000"/>
              </a:lnSpc>
            </a:pPr>
            <a:endParaRPr/>
          </a:p>
          <a:p>
            <a:pPr algn="ctr">
              <a:lnSpc>
                <a:spcPct val="100000"/>
              </a:lnSpc>
            </a:pPr>
            <a:r>
              <a:rPr lang="pt-BR" sz="3600" b="1">
                <a:solidFill>
                  <a:srgbClr val="FFFFFF"/>
                </a:solidFill>
                <a:latin typeface="Impact"/>
                <a:ea typeface="Microsoft YaHei"/>
              </a:rPr>
              <a:t>- PRECISAMOS SOMAR ESFORÇOS</a:t>
            </a:r>
            <a:endParaRPr/>
          </a:p>
          <a:p>
            <a:pPr algn="ctr">
              <a:lnSpc>
                <a:spcPct val="100000"/>
              </a:lnSpc>
            </a:pPr>
            <a:endParaRPr/>
          </a:p>
          <a:p>
            <a:pPr algn="ctr">
              <a:lnSpc>
                <a:spcPct val="100000"/>
              </a:lnSpc>
            </a:pPr>
            <a:endParaRPr/>
          </a:p>
        </p:txBody>
      </p:sp>
      <p:sp>
        <p:nvSpPr>
          <p:cNvPr id="135" name="CustomShape 2"/>
          <p:cNvSpPr/>
          <p:nvPr/>
        </p:nvSpPr>
        <p:spPr>
          <a:xfrm>
            <a:off x="1582560" y="999000"/>
            <a:ext cx="7330680" cy="944640"/>
          </a:xfrm>
          <a:prstGeom prst="rect">
            <a:avLst/>
          </a:prstGeom>
          <a:noFill/>
          <a:ln>
            <a:noFill/>
          </a:ln>
        </p:spPr>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Shape 1"/>
          <p:cNvSpPr/>
          <p:nvPr/>
        </p:nvSpPr>
        <p:spPr>
          <a:xfrm>
            <a:off x="721080" y="5040000"/>
            <a:ext cx="8627400" cy="708480"/>
          </a:xfrm>
          <a:prstGeom prst="rect">
            <a:avLst/>
          </a:prstGeom>
          <a:noFill/>
          <a:ln>
            <a:noFill/>
          </a:ln>
        </p:spPr>
        <p:txBody>
          <a:bodyPr lIns="0" tIns="24840" rIns="0" bIns="0"/>
          <a:lstStyle/>
          <a:p>
            <a:pPr>
              <a:lnSpc>
                <a:spcPct val="100000"/>
              </a:lnSpc>
            </a:pPr>
            <a:r>
              <a:rPr lang="pt-BR" sz="3600">
                <a:solidFill>
                  <a:srgbClr val="FF950E"/>
                </a:solidFill>
                <a:latin typeface="Impact"/>
                <a:ea typeface="Microsoft YaHei"/>
              </a:rPr>
              <a:t>SAIBA MAIS: </a:t>
            </a:r>
            <a:endParaRPr/>
          </a:p>
          <a:p>
            <a:pPr>
              <a:lnSpc>
                <a:spcPct val="100000"/>
              </a:lnSpc>
            </a:pPr>
            <a:endParaRPr/>
          </a:p>
          <a:p>
            <a:pPr>
              <a:lnSpc>
                <a:spcPct val="100000"/>
              </a:lnSpc>
            </a:pPr>
            <a:r>
              <a:rPr lang="pt-BR" sz="3600">
                <a:solidFill>
                  <a:srgbClr val="FFFFFF"/>
                </a:solidFill>
                <a:latin typeface="Impact"/>
                <a:ea typeface="Microsoft YaHei"/>
              </a:rPr>
              <a:t>http://www.dezmedidas.mpf.mp.br</a:t>
            </a:r>
            <a:endParaRPr/>
          </a:p>
        </p:txBody>
      </p:sp>
      <p:pic>
        <p:nvPicPr>
          <p:cNvPr id="137" name="Imagem 132"/>
          <p:cNvPicPr/>
          <p:nvPr/>
        </p:nvPicPr>
        <p:blipFill>
          <a:blip r:embed="rId3" cstate="print"/>
          <a:stretch>
            <a:fillRect/>
          </a:stretch>
        </p:blipFill>
        <p:spPr>
          <a:xfrm>
            <a:off x="1368720" y="1342440"/>
            <a:ext cx="7403400" cy="2605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613440" y="1296000"/>
            <a:ext cx="8991720" cy="6836400"/>
          </a:xfrm>
          <a:prstGeom prst="rect">
            <a:avLst/>
          </a:prstGeom>
          <a:noFill/>
          <a:ln>
            <a:noFill/>
          </a:ln>
        </p:spPr>
        <p:txBody>
          <a:bodyPr wrap="none" lIns="90000" tIns="45000" rIns="90000" bIns="45000"/>
          <a:lstStyle/>
          <a:p>
            <a:pPr algn="ctr">
              <a:lnSpc>
                <a:spcPct val="100000"/>
              </a:lnSpc>
            </a:pPr>
            <a:r>
              <a:rPr lang="pt-BR" sz="4200" b="1">
                <a:solidFill>
                  <a:srgbClr val="FFFF00"/>
                </a:solidFill>
                <a:latin typeface="Arial"/>
                <a:ea typeface="Microsoft YaHei"/>
              </a:rPr>
              <a:t>Convidamos a:</a:t>
            </a:r>
            <a:endParaRPr/>
          </a:p>
          <a:p>
            <a:pPr algn="ctr">
              <a:lnSpc>
                <a:spcPct val="100000"/>
              </a:lnSpc>
            </a:pPr>
            <a:endParaRPr/>
          </a:p>
          <a:p>
            <a:pPr algn="ctr">
              <a:lnSpc>
                <a:spcPct val="100000"/>
              </a:lnSpc>
            </a:pPr>
            <a:r>
              <a:rPr lang="pt-BR" sz="4200" b="1">
                <a:solidFill>
                  <a:srgbClr val="FFFF00"/>
                </a:solidFill>
                <a:latin typeface="Arial"/>
                <a:ea typeface="Microsoft YaHei"/>
              </a:rPr>
              <a:t>1.  Colher assinaturas:</a:t>
            </a:r>
            <a:endParaRPr/>
          </a:p>
          <a:p>
            <a:pPr algn="ctr">
              <a:lnSpc>
                <a:spcPct val="100000"/>
              </a:lnSpc>
            </a:pPr>
            <a:endParaRPr/>
          </a:p>
          <a:p>
            <a:pPr algn="ctr">
              <a:lnSpc>
                <a:spcPct val="100000"/>
              </a:lnSpc>
            </a:pPr>
            <a:r>
              <a:rPr lang="pt-BR" sz="4200" b="1">
                <a:solidFill>
                  <a:srgbClr val="FFFF00"/>
                </a:solidFill>
                <a:latin typeface="Arial"/>
                <a:ea typeface="Microsoft YaHei"/>
              </a:rPr>
              <a:t>http://www.dezmedidas.mpf.mp.br/</a:t>
            </a:r>
            <a:endParaRPr/>
          </a:p>
          <a:p>
            <a:pPr algn="ctr">
              <a:lnSpc>
                <a:spcPct val="100000"/>
              </a:lnSpc>
            </a:pPr>
            <a:endParaRPr/>
          </a:p>
          <a:p>
            <a:pPr algn="ctr">
              <a:lnSpc>
                <a:spcPct val="100000"/>
              </a:lnSpc>
            </a:pPr>
            <a:r>
              <a:rPr lang="pt-BR" sz="4200" b="1">
                <a:solidFill>
                  <a:srgbClr val="FFFF00"/>
                </a:solidFill>
                <a:latin typeface="Arial"/>
                <a:ea typeface="Microsoft YaHei"/>
              </a:rPr>
              <a:t>META nacional: 1,5 milhão </a:t>
            </a:r>
            <a:endParaRPr/>
          </a:p>
          <a:p>
            <a:pPr algn="ctr">
              <a:lnSpc>
                <a:spcPct val="100000"/>
              </a:lnSpc>
            </a:pPr>
            <a:endParaRPr/>
          </a:p>
          <a:p>
            <a:pPr algn="ctr">
              <a:lnSpc>
                <a:spcPct val="100000"/>
              </a:lnSpc>
            </a:pPr>
            <a:r>
              <a:rPr lang="pt-BR" sz="4200" b="1">
                <a:solidFill>
                  <a:srgbClr val="FFFF00"/>
                </a:solidFill>
                <a:latin typeface="Arial"/>
                <a:ea typeface="Microsoft YaHei"/>
              </a:rPr>
              <a:t>Meta RJ: 120 mil. </a:t>
            </a:r>
            <a:endParaRPr/>
          </a:p>
          <a:p>
            <a:pPr algn="ct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icture 2"/>
          <p:cNvPicPr/>
          <p:nvPr/>
        </p:nvPicPr>
        <p:blipFill>
          <a:blip r:embed="rId3" cstate="print"/>
          <a:stretch>
            <a:fillRect/>
          </a:stretch>
        </p:blipFill>
        <p:spPr>
          <a:xfrm>
            <a:off x="360000" y="468000"/>
            <a:ext cx="9348840" cy="58208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1"/>
          <p:cNvSpPr/>
          <p:nvPr/>
        </p:nvSpPr>
        <p:spPr>
          <a:xfrm>
            <a:off x="2201400" y="2572920"/>
            <a:ext cx="5815800" cy="2471760"/>
          </a:xfrm>
          <a:prstGeom prst="rect">
            <a:avLst/>
          </a:prstGeom>
          <a:noFill/>
          <a:ln>
            <a:noFill/>
          </a:ln>
        </p:spPr>
        <p:txBody>
          <a:bodyPr wrap="none" lIns="90000" tIns="45000" rIns="90000" bIns="45000"/>
          <a:lstStyle/>
          <a:p>
            <a:pPr algn="ctr">
              <a:lnSpc>
                <a:spcPct val="100000"/>
              </a:lnSpc>
            </a:pPr>
            <a:r>
              <a:rPr lang="pt-BR" sz="4200" b="1">
                <a:solidFill>
                  <a:srgbClr val="FFFF00"/>
                </a:solidFill>
                <a:latin typeface="Arial"/>
                <a:ea typeface="Microsoft YaHei"/>
              </a:rPr>
              <a:t>2. Entidades: </a:t>
            </a:r>
            <a:endParaRPr/>
          </a:p>
          <a:p>
            <a:pPr algn="ctr">
              <a:lnSpc>
                <a:spcPct val="100000"/>
              </a:lnSpc>
            </a:pPr>
            <a:endParaRPr/>
          </a:p>
          <a:p>
            <a:pPr algn="ctr">
              <a:lnSpc>
                <a:spcPct val="100000"/>
              </a:lnSpc>
            </a:pPr>
            <a:endParaRPr/>
          </a:p>
          <a:p>
            <a:pPr algn="ctr">
              <a:lnSpc>
                <a:spcPct val="100000"/>
              </a:lnSpc>
            </a:pPr>
            <a:r>
              <a:rPr lang="pt-BR" sz="4200" b="1">
                <a:solidFill>
                  <a:srgbClr val="FFFF00"/>
                </a:solidFill>
                <a:latin typeface="Arial"/>
                <a:ea typeface="Microsoft YaHei"/>
              </a:rPr>
              <a:t>enviar cartas de apoio</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145080" y="2304000"/>
            <a:ext cx="9707040" cy="2436120"/>
          </a:xfrm>
          <a:prstGeom prst="rect">
            <a:avLst/>
          </a:prstGeom>
          <a:noFill/>
          <a:ln>
            <a:noFill/>
          </a:ln>
        </p:spPr>
        <p:txBody>
          <a:bodyPr lIns="0" tIns="24840" rIns="0" bIns="0"/>
          <a:lstStyle/>
          <a:p>
            <a:pPr algn="ctr">
              <a:lnSpc>
                <a:spcPct val="100000"/>
              </a:lnSpc>
            </a:pPr>
            <a:r>
              <a:rPr lang="pt-BR" sz="5000">
                <a:solidFill>
                  <a:srgbClr val="FFFFFF"/>
                </a:solidFill>
                <a:latin typeface="Impact"/>
                <a:ea typeface="Microsoft YaHei"/>
              </a:rPr>
              <a:t> Rua México, n. 158, sala 407.</a:t>
            </a:r>
            <a:endParaRPr/>
          </a:p>
          <a:p>
            <a:pPr algn="ctr">
              <a:lnSpc>
                <a:spcPct val="100000"/>
              </a:lnSpc>
            </a:pPr>
            <a:endParaRPr/>
          </a:p>
          <a:p>
            <a:pPr algn="ctr">
              <a:lnSpc>
                <a:spcPct val="100000"/>
              </a:lnSpc>
            </a:pPr>
            <a:r>
              <a:rPr lang="pt-BR" sz="5000">
                <a:solidFill>
                  <a:srgbClr val="FFFFFF"/>
                </a:solidFill>
                <a:latin typeface="Impact"/>
                <a:ea typeface="Microsoft YaHei"/>
              </a:rPr>
              <a:t>Centro. Rio de Janeiro. RJ</a:t>
            </a:r>
            <a:endParaRPr/>
          </a:p>
          <a:p>
            <a:pPr algn="ctr">
              <a:lnSpc>
                <a:spcPct val="100000"/>
              </a:lnSpc>
            </a:pPr>
            <a:endParaRPr/>
          </a:p>
          <a:p>
            <a:pPr algn="ctr">
              <a:lnSpc>
                <a:spcPct val="100000"/>
              </a:lnSpc>
            </a:pPr>
            <a:r>
              <a:rPr lang="pt-BR" sz="5000">
                <a:solidFill>
                  <a:srgbClr val="FFFFFF"/>
                </a:solidFill>
                <a:latin typeface="Impact"/>
                <a:ea typeface="Microsoft YaHei"/>
              </a:rPr>
              <a:t>Cep.: 20.031.900</a:t>
            </a:r>
            <a:endParaRPr/>
          </a:p>
          <a:p>
            <a:pPr algn="ctr">
              <a:lnSpc>
                <a:spcPct val="100000"/>
              </a:lnSpc>
            </a:pPr>
            <a:endParaRPr/>
          </a:p>
          <a:p>
            <a:pPr algn="ct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Imagen 84"/>
          <p:cNvPicPr/>
          <p:nvPr/>
        </p:nvPicPr>
        <p:blipFill>
          <a:blip r:embed="rId3" cstate="print"/>
          <a:stretch>
            <a:fillRect/>
          </a:stretch>
        </p:blipFill>
        <p:spPr>
          <a:xfrm>
            <a:off x="0" y="-1142640"/>
            <a:ext cx="10077480" cy="10055520"/>
          </a:xfrm>
          <a:prstGeom prst="rect">
            <a:avLst/>
          </a:prstGeom>
          <a:ln>
            <a:noFill/>
          </a:ln>
        </p:spPr>
      </p:pic>
      <p:sp>
        <p:nvSpPr>
          <p:cNvPr id="86" name="CustomShape 1"/>
          <p:cNvSpPr/>
          <p:nvPr/>
        </p:nvSpPr>
        <p:spPr>
          <a:xfrm>
            <a:off x="721080" y="2654640"/>
            <a:ext cx="8633520" cy="1308960"/>
          </a:xfrm>
          <a:prstGeom prst="rect">
            <a:avLst/>
          </a:prstGeom>
          <a:noFill/>
          <a:ln>
            <a:noFill/>
          </a:ln>
        </p:spPr>
        <p:txBody>
          <a:bodyPr lIns="0" tIns="47880" rIns="0" bIns="0" anchor="ctr"/>
          <a:lstStyle/>
          <a:p>
            <a:pPr>
              <a:lnSpc>
                <a:spcPct val="100000"/>
              </a:lnSpc>
              <a:buFont typeface="StarSymbol"/>
              <a:buChar char="l"/>
            </a:pPr>
            <a:r>
              <a:rPr lang="pt-BR" sz="6300" b="1">
                <a:solidFill>
                  <a:srgbClr val="FFFF00"/>
                </a:solidFill>
                <a:latin typeface="Arial"/>
                <a:ea typeface="Microsoft YaHei"/>
              </a:rPr>
              <a:t>200 BILHÕES</a:t>
            </a:r>
            <a:endParaRPr/>
          </a:p>
        </p:txBody>
      </p:sp>
      <p:pic>
        <p:nvPicPr>
          <p:cNvPr id="87" name="Imagen 86"/>
          <p:cNvPicPr/>
          <p:nvPr/>
        </p:nvPicPr>
        <p:blipFill>
          <a:blip r:embed="rId4" cstate="print"/>
          <a:stretch>
            <a:fillRect/>
          </a:stretch>
        </p:blipFill>
        <p:spPr>
          <a:xfrm>
            <a:off x="8640360" y="6794640"/>
            <a:ext cx="1435320" cy="931320"/>
          </a:xfrm>
          <a:prstGeom prst="rect">
            <a:avLst/>
          </a:prstGeom>
          <a:ln>
            <a:noFill/>
          </a:ln>
        </p:spPr>
      </p:pic>
    </p:spTree>
  </p:cSld>
  <p:clrMapOvr>
    <a:masterClrMapping/>
  </p:clrMapOvr>
  <p:transition spd="slow">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650160" y="-1944000"/>
            <a:ext cx="9061920" cy="8739720"/>
          </a:xfrm>
          <a:prstGeom prst="rect">
            <a:avLst/>
          </a:prstGeom>
          <a:noFill/>
          <a:ln>
            <a:noFill/>
          </a:ln>
        </p:spPr>
        <p:txBody>
          <a:bodyPr wrap="none" lIns="0" tIns="0" rIns="0" bIns="0" anchor="ct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r>
              <a:rPr lang="pt-BR" sz="4000">
                <a:solidFill>
                  <a:srgbClr val="FFFF66"/>
                </a:solidFill>
                <a:latin typeface="Arial"/>
                <a:ea typeface="DejaVu Sans"/>
              </a:rPr>
              <a:t>Mônica Campos de Ré</a:t>
            </a:r>
            <a:endParaRPr/>
          </a:p>
          <a:p>
            <a:pPr algn="ctr">
              <a:lnSpc>
                <a:spcPct val="100000"/>
              </a:lnSpc>
            </a:pPr>
            <a:endParaRPr/>
          </a:p>
          <a:p>
            <a:pPr algn="ctr">
              <a:lnSpc>
                <a:spcPct val="100000"/>
              </a:lnSpc>
            </a:pPr>
            <a:r>
              <a:rPr lang="pt-BR" sz="4000">
                <a:solidFill>
                  <a:srgbClr val="FFFF66"/>
                </a:solidFill>
                <a:latin typeface="Arial"/>
                <a:ea typeface="DejaVu Sans"/>
              </a:rPr>
              <a:t>Procuradora Regional da República</a:t>
            </a:r>
            <a:endParaRPr/>
          </a:p>
          <a:p>
            <a:pPr algn="ctr">
              <a:lnSpc>
                <a:spcPct val="100000"/>
              </a:lnSpc>
            </a:pPr>
            <a:endParaRPr/>
          </a:p>
          <a:p>
            <a:pPr algn="ctr">
              <a:lnSpc>
                <a:spcPct val="100000"/>
              </a:lnSpc>
            </a:pPr>
            <a:r>
              <a:rPr lang="pt-BR" sz="4000" u="sng">
                <a:solidFill>
                  <a:srgbClr val="FFFF99"/>
                </a:solidFill>
                <a:latin typeface="Arial"/>
                <a:ea typeface="DejaVu Sans"/>
              </a:rPr>
              <a:t>monicare@mpf.mp.br</a:t>
            </a:r>
            <a:endParaRPr/>
          </a:p>
          <a:p>
            <a:pPr algn="ctr">
              <a:lnSpc>
                <a:spcPct val="100000"/>
              </a:lnSpc>
            </a:pPr>
            <a:endParaRPr/>
          </a:p>
          <a:p>
            <a:pPr algn="ctr">
              <a:lnSpc>
                <a:spcPct val="100000"/>
              </a:lnSpc>
            </a:pPr>
            <a:r>
              <a:rPr lang="pt-BR" sz="4000">
                <a:solidFill>
                  <a:srgbClr val="FFFF99"/>
                </a:solidFill>
                <a:latin typeface="Arial"/>
                <a:ea typeface="DejaVu Sans"/>
              </a:rPr>
              <a:t>021 3554 93 58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72000" y="360000"/>
            <a:ext cx="10156680" cy="7078320"/>
          </a:xfrm>
          <a:prstGeom prst="rect">
            <a:avLst/>
          </a:prstGeom>
          <a:noFill/>
          <a:ln>
            <a:noFill/>
          </a:ln>
        </p:spPr>
        <p:txBody>
          <a:bodyPr wrap="none" lIns="90000" tIns="45000" rIns="90000" bIns="45000"/>
          <a:lstStyle/>
          <a:p>
            <a:r>
              <a:rPr lang="pt-BR"/>
              <a:t>EXIBIR VIDEO PARALALEPIPEDO</a:t>
            </a:r>
            <a:endParaRPr/>
          </a:p>
        </p:txBody>
      </p:sp>
    </p:spTree>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agem 63"/>
          <p:cNvPicPr/>
          <p:nvPr/>
        </p:nvPicPr>
        <p:blipFill>
          <a:blip r:embed="rId3" cstate="print"/>
          <a:stretch>
            <a:fillRect/>
          </a:stretch>
        </p:blipFill>
        <p:spPr>
          <a:xfrm>
            <a:off x="45360" y="20520"/>
            <a:ext cx="10063800" cy="7547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Imagem 89"/>
          <p:cNvPicPr/>
          <p:nvPr/>
        </p:nvPicPr>
        <p:blipFill>
          <a:blip r:embed="rId2" cstate="print"/>
          <a:stretch>
            <a:fillRect/>
          </a:stretch>
        </p:blipFill>
        <p:spPr>
          <a:xfrm>
            <a:off x="1656000" y="1152000"/>
            <a:ext cx="8134920" cy="5440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Imagen 90"/>
          <p:cNvPicPr/>
          <p:nvPr/>
        </p:nvPicPr>
        <p:blipFill>
          <a:blip r:embed="rId2" cstate="print"/>
          <a:stretch>
            <a:fillRect/>
          </a:stretch>
        </p:blipFill>
        <p:spPr>
          <a:xfrm>
            <a:off x="58320" y="976320"/>
            <a:ext cx="10069560" cy="56559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1188000" y="864360"/>
            <a:ext cx="7908120" cy="635760"/>
          </a:xfrm>
          <a:prstGeom prst="rect">
            <a:avLst/>
          </a:prstGeom>
          <a:noFill/>
          <a:ln>
            <a:noFill/>
          </a:ln>
        </p:spPr>
        <p:txBody>
          <a:bodyPr lIns="0" tIns="24840" rIns="0" bIns="0"/>
          <a:lstStyle/>
          <a:p>
            <a:pPr algn="ctr">
              <a:lnSpc>
                <a:spcPct val="100000"/>
              </a:lnSpc>
            </a:pPr>
            <a:r>
              <a:rPr lang="pt-BR" sz="5000">
                <a:solidFill>
                  <a:srgbClr val="FF950E"/>
                </a:solidFill>
                <a:latin typeface="Impact"/>
                <a:ea typeface="Microsoft YaHei"/>
              </a:rPr>
              <a:t>QUAL É O PAPEL DA SOCIEDADE?</a:t>
            </a:r>
            <a:endParaRPr/>
          </a:p>
          <a:p>
            <a:pPr algn="ctr">
              <a:lnSpc>
                <a:spcPct val="100000"/>
              </a:lnSpc>
            </a:pPr>
            <a:endParaRPr/>
          </a:p>
          <a:p>
            <a:pPr algn="ctr">
              <a:lnSpc>
                <a:spcPct val="100000"/>
              </a:lnSpc>
            </a:pPr>
            <a:endParaRPr/>
          </a:p>
          <a:p>
            <a:pPr algn="ctr">
              <a:lnSpc>
                <a:spcPct val="100000"/>
              </a:lnSpc>
            </a:pPr>
            <a:endParaRPr/>
          </a:p>
        </p:txBody>
      </p:sp>
      <p:pic>
        <p:nvPicPr>
          <p:cNvPr id="93" name="Imagem 74"/>
          <p:cNvPicPr/>
          <p:nvPr/>
        </p:nvPicPr>
        <p:blipFill>
          <a:blip r:embed="rId3" cstate="print"/>
          <a:stretch>
            <a:fillRect/>
          </a:stretch>
        </p:blipFill>
        <p:spPr>
          <a:xfrm>
            <a:off x="2952000" y="1800000"/>
            <a:ext cx="4864680" cy="4864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70920" y="719640"/>
            <a:ext cx="6251040" cy="5460480"/>
          </a:xfrm>
          <a:prstGeom prst="rect">
            <a:avLst/>
          </a:prstGeom>
          <a:noFill/>
          <a:ln>
            <a:noFill/>
          </a:ln>
        </p:spPr>
        <p:txBody>
          <a:bodyPr lIns="0" tIns="24840" rIns="0" bIns="0"/>
          <a:lstStyle/>
          <a:p>
            <a:pPr>
              <a:lnSpc>
                <a:spcPct val="100000"/>
              </a:lnSpc>
            </a:pPr>
            <a:endParaRPr/>
          </a:p>
          <a:p>
            <a:pPr>
              <a:lnSpc>
                <a:spcPct val="100000"/>
              </a:lnSpc>
            </a:pPr>
            <a:endParaRPr/>
          </a:p>
        </p:txBody>
      </p:sp>
      <p:pic>
        <p:nvPicPr>
          <p:cNvPr id="95" name="Imagem 65"/>
          <p:cNvPicPr/>
          <p:nvPr/>
        </p:nvPicPr>
        <p:blipFill>
          <a:blip r:embed="rId3" cstate="print"/>
          <a:stretch>
            <a:fillRect/>
          </a:stretch>
        </p:blipFill>
        <p:spPr>
          <a:xfrm>
            <a:off x="-1067760" y="7920"/>
            <a:ext cx="10063800" cy="7547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2575</Words>
  <Application>Microsoft Office PowerPoint</Application>
  <PresentationFormat>Personalizar</PresentationFormat>
  <Paragraphs>199</Paragraphs>
  <Slides>30</Slides>
  <Notes>22</Notes>
  <HiddenSlides>0</HiddenSlides>
  <MMClips>0</MMClips>
  <ScaleCrop>false</ScaleCrop>
  <HeadingPairs>
    <vt:vector size="4" baseType="variant">
      <vt:variant>
        <vt:lpstr>Tema</vt:lpstr>
      </vt:variant>
      <vt:variant>
        <vt:i4>2</vt:i4>
      </vt:variant>
      <vt:variant>
        <vt:lpstr>Títulos de slides</vt:lpstr>
      </vt:variant>
      <vt:variant>
        <vt:i4>30</vt:i4>
      </vt:variant>
    </vt:vector>
  </HeadingPairs>
  <TitlesOfParts>
    <vt:vector size="32" baseType="lpstr">
      <vt:lpstr>Office Theme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administrativo06</dc:creator>
  <cp:lastModifiedBy>DESENVOLVIMENTO PROF</cp:lastModifiedBy>
  <cp:revision>1</cp:revision>
  <dcterms:modified xsi:type="dcterms:W3CDTF">2016-04-04T20:42:07Z</dcterms:modified>
</cp:coreProperties>
</file>